
<file path=[Content_Types].xml><?xml version="1.0" encoding="utf-8"?>
<Types xmlns="http://schemas.openxmlformats.org/package/2006/content-types">
  <Default Extension="vsd" ContentType="application/vnd.visio"/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20" r:id="rId3"/>
    <p:sldId id="319" r:id="rId4"/>
    <p:sldId id="320" r:id="rId5"/>
    <p:sldId id="321" r:id="rId6"/>
    <p:sldId id="371" r:id="rId7"/>
    <p:sldId id="418" r:id="rId8"/>
    <p:sldId id="419" r:id="rId9"/>
    <p:sldId id="322" r:id="rId10"/>
    <p:sldId id="373" r:id="rId11"/>
    <p:sldId id="374" r:id="rId12"/>
    <p:sldId id="375" r:id="rId13"/>
    <p:sldId id="378" r:id="rId14"/>
    <p:sldId id="376" r:id="rId15"/>
    <p:sldId id="379" r:id="rId16"/>
    <p:sldId id="411" r:id="rId17"/>
    <p:sldId id="380" r:id="rId18"/>
    <p:sldId id="412" r:id="rId19"/>
    <p:sldId id="382" r:id="rId20"/>
    <p:sldId id="416" r:id="rId21"/>
    <p:sldId id="415" r:id="rId22"/>
    <p:sldId id="413" r:id="rId23"/>
    <p:sldId id="384" r:id="rId24"/>
    <p:sldId id="414" r:id="rId25"/>
    <p:sldId id="38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387" r:id="rId40"/>
    <p:sldId id="410" r:id="rId41"/>
    <p:sldId id="405" r:id="rId42"/>
    <p:sldId id="422" r:id="rId43"/>
    <p:sldId id="446" r:id="rId44"/>
    <p:sldId id="424" r:id="rId45"/>
    <p:sldId id="461" r:id="rId46"/>
    <p:sldId id="425" r:id="rId47"/>
    <p:sldId id="426" r:id="rId48"/>
    <p:sldId id="508" r:id="rId49"/>
    <p:sldId id="463" r:id="rId50"/>
    <p:sldId id="509" r:id="rId51"/>
    <p:sldId id="465" r:id="rId52"/>
    <p:sldId id="464" r:id="rId53"/>
    <p:sldId id="435" r:id="rId54"/>
    <p:sldId id="468" r:id="rId55"/>
    <p:sldId id="445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>
      <p:cViewPr>
        <p:scale>
          <a:sx n="66" d="100"/>
          <a:sy n="66" d="100"/>
        </p:scale>
        <p:origin x="2083" y="50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8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4:49.789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6103 2293 0,'18'0'31,"-1"0"-15,1 0 0,17 0-1,1 0-15,-1 0 31,0 0-31,71 0 16,-88 0-16,17 0 16,0 0-1,-17 0 1,35 0 0,-36 0-1,1 0 1,17 0-1,0 0 17,1 0-17,-19 0 17,1 0-32,0 0 0,-1 0 15,36 0 1,18 0-1,-18 0 1,-36 0 0,19 0-1,17 0 1,-1 0 0,1 0-1,-17 0 1,17 0-1,-36 0 1,18 0 0,1 0-1,-19 0 1,36 0 15,-17 0-15,17 0-1,-36 0 1,1 0 0,-1 0-1,1 0 1,0 0 0,-1 0-1,1 0-15,0 0 16,-1 0-1,1 0 1,0 0 15,-1 0-15,1 0 0,-1 0 15,1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5:27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4:53.346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7920 2028 0,'17'0'15,"19"0"-15,34 18 16,-52 0 0,17-18-1,36 17 1,-36-17 15,-17 0-15,-1 0-1,1 0 1,17 0 0,-17 0-1,17 0 1,-17 0-16,17 0 16,-17 0-1,35 0 1,-18 0-1,0 0 32,-17-17-31,-1-1-16,1 0 16,0 1-1,-1-1 1,1 1-1,-18-1 32,0 0-47,35-35 32,-35 36-17,0-19 16,18 36-31,0-35 16,-1 18 0,-17-1-1,18-17 1,0 35-16,-1-18 16,1 0 15,-1 1-31,1-19 31,0 36-31,-1-17 31,19-1-15,-19 18 0,1-18-1,0 18-15,-1 0 31,36 0-15,-35 0 0,88 0-1,-36 0 1,36 0 0,17 0-1,-34 0 1,-36 0 15,-36 0-31,36 0 31,-18 0-15,1 0 0,-1 0-16,18 0 15,-18 0 1,-17 0-16,17 0 15,0 0 1,18 0 0,-35 0-1,17 0 1,18 0 0,-18 0-1,-17 0 1,0 0-16,17 0 15,0 0 1,-17 0-16,-1 0 16,36 0 15,0 0-15,-35 0-1,0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4:56.990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7955 2522 0,'141'0'93,"-123"0"-93,17 0 32,-17 0-17,17 0 1,-17 0 15,-1 18-31,1 0 47,17-1-16,-17 1 1,0 17-17,-1-35 1,-17 35-16,35 1 31,-17-1-31,0-17 31,-1-1-15,1 1 0,0 0-1,-1-1 1,1-17 15,0 0-15,-18 18-1,17-1 1,18-17-16,-35 18 16,36-18-1,-19 0 1,-17 18-1,36-18-15,-19 17 16,19 1 0,-19-18-1,19 0 1,16 0 0,19 18 15,0-18-16,-54 0 1,1 17 0,52-17-1,-34 0-15,17 0 16,-36 0 0,89 0-1,-71 0 1,36 0-1,-53 0 1,-1 0-16,1 0 16,35 0-1,17 0 1,-34 0 0,34 0-1,-17 0 1,0 0 15,17 0-31,-17 0 31,53 0-15,-88 0 0,35 0-16,17 0 15,-34 0 1,-1 0-1,0 0 17,0 0-17,1 0 1,-19 0-16,1 0 31,0 0-31,-1 0 78,1 0 63,0 0-32,-1 0 141,1 0-234,-1 0 0,1 0 15,0 0 0,-1 0 63,1-17-63,-18-1 16,18 0-31,-1 18 109,1-17-110,-18-1 1,18 18-1,-1-18 17,-17 1-1,18-1-15,0 18-16,-1-17 15,-17-1 1,18 18-1,-1-18 1,-17 1 15,18-1 1,0 0-17,-18 1 1,17-1-1,-17 0 1,0 1 15,18-1-15,-18 1 0,18-1-16,-1-17 46,-17 17-46,18 18 32,0-18-32,-1 18 31,1 0-31,-1 0 31,1 0-15,17-17-1,89-1 1,-89 18 0,18 0-16,-35 0 15,17 0 1,-17 0 0,-1 0-1,1 0 1,17 0-1,0 0 1,-17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4:58.54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10319 1623 0,'0'0'0,"17"-18"16,1 18-1,0 0 1,-1 0-1,1 0 1,0 0-16,-1 0 0,1 0 47,17 0-47,0 0 31,1 18-31,-19-1 16,1 1 15,0 0-15,-1-1 15,1 1-15,-18 0-1,0-1 1,18-17-1,-18 18-15,17 17 16,1-17-16,-18-1 16,0 19-1,17-19 1,-17 19 0,18-1 15,17 0 0,-17-35-15,-18 18-16,0-1 15,18 1 1,-1-18 0,1 0 15,0 18-31,17-1 31,-18-17-31,1 0 31,0 0-31,-1 0 16,1 0 0,0 18-1,17-18 1,-17 0-16,-1 0 0,18 0 15,1 0 17,17 0-17,-36 0 1,1 0 15,0 0 0,-1 0 1,1 0-32,0 0 15,-1 0 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4:59.72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11553 2222 0,'0'0'15,"18"0"1,0 0-16,-1 0 16,19 0-1,-19 0-15,1 0 16,17 0 15,18 0-31,-18 0 16,-17 0 15,17 0-31,18 0 16,0 0-16,0 0 15,53 0 17,0 0-32,-53 0 15,-36 0 1,36 0 15,0 0-31,0 0 16,18 18 15,17-18 0,-71 0-31,54 0 31,-36 0-31,-17 0 16,35 18 0,17-18-1,-34 0 1,-1 0-16,-17 0 16,52 17-1,-35-17 1,1 0-1,34 18 1,-17-18 0,-18 0-1,1 18 1,17-18 0,-18 0 15,-17 0-16,70 17 1,-35-17 0,-18 18-1,-17-18 1,-1 0-16,1 0 16,-1 0-1,1 0 1,0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5:03.65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24377 2222 0,'0'0'16,"-18"0"62,-17 0-62,17 0-1,-17 0 1,17 0-16,1 0 16,-18 0-16,-1 0 15,-17 0 16,-17 0-15,17 0 0,-71 0-1,89 0 1,0 0-16,17 0 16,-35 0-1,18 0 1,-18 0-1,-35 0 17,0 0-17,70 0-15,-35 0 32,-17 0-17,17 0 1,17 0-16,-17 0 31,-17 0-31,17 0 16,0 0-1,35 0 17,1 0-17,-36 0 16,35 0-31,1 0 32,-1 0-17,0 0 1,-17 0 0,17 0 15,1 0-16,-1 0 1,1 0-16,-1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5:09.57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22754 1923 0,'-17'0'94,"-19"0"-78,1 0-1,-53 0 1,52 0-16,1 0 16,18 0-1,-54 0 1,-17 0-1,17 0 1,18 0 0,0 0-1,-17 0 1,35 0 0,17 0-1,-17 0 1,17 0 15,0 0-31,1 0 16,-36 0-1,18 0 17,17-18-32,-35 0 15,35 18 1,-35-17-1,18 17 1,-18-18 0,36 0-1,-1 18 1,0-17-16,-17 17 16,-18-35-1,0 17 1,18 0-1,17 18 1,1-17 0,-19-19-1,1 19 17,17-1-17,18-17 16,0 17-31,-17 18 16,17-18 0,0 1-16,0-1 15,0 1 1,0-1 0,0-35-1,0 0 1,0 18-1,0 0 1,0-1 15,0 19-15,-18-1 0,18 0 15,-17 18-31,-1-17 15,0-1 1,1 0-16,-1 18 16,0-17-1,-17-1 1,17 18 0,-34-17 15,-1-1-31,17 0 15,19 18 1,-19-17 15,1 17-15,0 0 0,17 0-1,-17 0-15,0 0 16,-18-18-1,18 18 1,-18 0 0,0 0-16,17 0 15,-34 0 1,-1 0 0,36 0 15,17 0-16,-17 0 1,-18 0 15,36 0-15,-19 0 0,1 0 15,17 0-16,1 18-15,-1-18 32,0 17-17,-17-17 1,35 18 0,-18-18-1,-17 18-15,35-1 16,-35-17-1,0 18 1,17-1 0,-53 19 15,71-19-15,-35-17-1,35 18-15,-53 0 31,53-1-15,-35-17-16,17 18 16,18 0-1,-17-18 1,-1 17 0,18 18 15,0-17 16,-18 0-16,18-1-15,-17 1-1,17 0 329,0-1-203,-18 1-126,1 0 95,-1-1-79,18 1 16,-18-1-47,18 1 31,-17 0-15,-1 17-1,18-17 1,-18-1-16,18 1 15,-17 0 1,-1-1 31,0 19 0,1-19 47,-18-17-63,35 18-31,-18-1 15,0-17 17,18 18-32,-17 0 15,-1-1 1,0-17 31,1 18-47,-1-18 31,0 18-15,1-18 15,-1 0-15,-17 0 15,0 17-16,17 1 17,0-18-17,1 0 1,-19 18 0,19-18-1,-1 0 1,0 0-1,1 0 1,-1 0-16,1 0 16,-1 0-1,0 0-15,1 0 16,-1 0 0,-35 0 15,35 0-16,1 0-15,-1 0 16,0 0 0,1 0-1,-18 0 1,-18 0 0,35 0-1,-17 0 1,-1 0 15,19 0-15,-1 0-1,1 0 1,-1 0 0,-17 0-16,17 0 15,0 0 1,1 0-1,-1 0 1,0 0 0,-17 0-1,18 0 1,-1 0 0,0 0 15,-17 0-16,17 0 1,1 0 0,-19 0-1,1 0 1,35-18-16,-53 0 16,36 18-1,-19-17 1,36-1 15,-35 0-31,17-17 31,1 17-15,-1 1 15,18-1-31,-18 1 16,1-19-1,17 1 1,-18 17 0,18-17 15,-17 17-15,-19-35-1,36 36 1,0-18-1,-17 35 1,-19-53 0,19 17-1,-1 19 1,0-1 0,-17-17-1,0 17 1,0 1 15,-1-1-31,-17-17 31,18 35-15,17-18 0,-34 0-1,-1 1 1,17-1-1,1 18 1,0 0 0,0 0 15,17 0-15,-17 0-1,17 0-15,-17 0 16,17 0-1,0 0 1,1 0 0,-36 0-1,18 18 1,17-18 0,0 0-1,1 0 1,-1 0-16,0 17 15,1-17 1,-1 0 0,1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5:13.88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22542 2505 0,'-17'0'47,"-1"0"-31,-52 0-1,-1 0 16,36 0-15,17 0-16,-17 0 0,0 0 31,-1 0-31,1 0 16,0 0 0,0 0 15,17 0 0,0 0-15,1 0-1,-1 0 17,0 0-32,1 0 0,-1 0 15,18 17 1,-53 1 15,36-18 0,-1 0-31,0 18 16,1-1 15,-19-17-31,36 18 16,-35 17-16,17-17 15,-17-1 1,35 1 0,-18 0 15,1-1-15,17 1-1,-18 17 1,18 18-1,0-35 17,-17-1-17,17 1-15,0 0 16,0-1 15,-18 19-15,0-1 15,1 0-31,-1-17 16,0 0-1,18-1 1,-35 1 0,35-1-1,-18 1 1,-17 0 15,35-1-15,-35-17-1,0 18 1,17-18 0,-17 18-1,-1-18 1,19 0-1,-54 35 1,54-35 0,-1 0-1,-17 0 1,-1 0 0,1 0-1,0 0 1,0 0 15,-18 18-15,35-18-16,-35 0 31,0 0-15,-53 0-1,36 0 1,-1 0-1,18 0 17,18 0-32,0 0 15,-18 0 1,-18 0 15,54 0-31,-89 0 31,71 0-15,-1 0-16,19 0 16,-19 0 15,19 0-15,-19 0-1,19 0-15,-19 0 31,1 0-15,18 0 0,-36-18 15,17 18-15,1-18-16,0 18 15,0-17 16,35-1-15,-53 0 0,35 18-1,-17-17 1,17-1 0,-17 0-1,0 18 1,17-35-1,0 35-15,-17-35 32,0 17-17,-18-17 1,35 17 0,-17-17-1,0 0 32,35 17-47,-36 0 31,19 1-31,17-1 16,-36-17 0,19 35-1,17-18-15,-36-17 31,19 17-15,-1 1-16,1-1 31,-1 18-15,0-18 0,-17 1-1,17 17 16,1 0-31,-1-18 16,0 18 15,-17-17-31,18 17 16,-19 0 15,1 0-31,-18 0 16,35 0-1,-35 0 1,18 0 0,18 0-1,-19 0 17,1 0-32,0 0 15,-18 0 1,0 0 15,18 0 0,17 0-31,0 0 16,1 0-16,-1 0 0,-35 0 31,-35 0-15,35 0-1,35 0 1,-17 0 0,18 0-1,-1 0 1,0 0 15,-17 17-15,17 1 15,1-1-31,17 1 16,-18-18-1,-17 35 17,17-17-17,0 0-15,18-1 31,0 1-31,-17 0 16,-1-1 0,1 1-1,17-1 1,-18 1 0,-17 17-1,35-17 1,-36 17 15,19-17-15,-19 0-1,19-1 1,-1 1 0,-35 17-1,18-35 1,0 35 15,-18-17-15,17-18-1,19 18 1,-18-1 0,-1 1-1,1-18-15,17 0 16,1 0-1,-1 18 1,0-18 0,-17 17-16,-18 1 15,36 0 1,-19-18-16,1 0 31,17 0-15,-17 17-16,18-17 31,-19 18-31,19-18 16,-1 0 62,0 0-78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12-05T14:03:53.0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5927 2258 0,'17'0'47,"19"0"-31,-19 0-1,1 0 1,17 0-1,-17 0 1,52 0-16,1 0 31,-18 0-15,-36 0 0,19 0-16,34 0 15,-17 0 16,-35 0-15,-1 0-16,19 0 0,-1 0 16,0 0-1,36 0 1,-18 0 0,-18 0-1,0 0 16,1 0-31,-1 0 16,18 0 0,0 0-1,17 0 1,1 0 0,-18 0 30,0 0-46,0 0 16,-18 0 0,35 0-1,19 0 1,-19 0 15,-52 0-31,-1 0 16,54 0-1,-53 0 1,-1 0 0</inkml:trace>
  <inkml:trace contextRef="#ctx0" brushRef="#br0" timeOffset="11287.606">6791 1623 0,'18'0'125,"-1"0"-109,19 0-1,-19 0 1,1 0 0,-1 0 30,1 0-46,0 0 0,-1 0 32,1 0-17,0 0 1,-1 0 0,1 0-1,0 0 1,-1 0-1,1 0-15,-1 0 32,1 0-32,0 0 15,-1 0 1,1 0 15,17 0-15,-17 0-1,0 0 1,-1 0 0,1 0 62,-1 0 719,1 0-782,0 0 454,-1 0-438,1 0 188,0 0-172,-1 0-47,1 0 47,0 0-32,-1 0 32,19 17-31,-36 1 15,17 0-15,1-18 15,-1 17 0,-17 1 1,0 0-32,18-18 15,-18 17 1,18 1 15,-18 0 0,17 17 1,1-18-1,-18 1-31,0 0 31,18 17-15,-18-17 31,0-1-32,17-17 1,1 18 31,-18 17-32,18-35 17,-1 18-1,1-1 0,-18 1 0,17-18-15,1 0 0,0 0 62,-1 18-78,1-18 62,-18 17-46,18-17-1,-1 0 1,1 0 15,0 0-15,-1 0 15,-17 18-31,18-18 16,-1 0-1,1 18 1,0-18 0,-1 0-1,1 0 17,17 0-32,-17 17 31,0-17 0,-1 0-15,1 0-1,0 0 1,-1 0 15,1 0 0,-1 0 16,1 0-31,0 0 15,-1 0 16,1 0-31,0 0 15,-1 0-15,1 0-1,0 0-15,-1 0 16,-17-17-1,35-1 17,-17 18-17,-18-18 1,18 1 15,-1-1-15,1-17-1,-18 17 1,18 1 0,-1 17-1,-17-18 1,0-17-16,18 35 16,-18-18-1,0 0 1,18 1-16,-1-1 31,-17-17-15,0 0-1,18 17 17,-1 0-17,-17 1 1,18-1-1,-18 0 32,18 1-47,-1 17 32,-17-18-1,18 0 0,0 18 16,-1 0 31,1 0-47,0 0 1,-1 0-1,1 0-31,0 0 15,-1 0 1,1 0 0,-1 0-16,19 0 31,-1 0-31,-17 0 16,17 0-1,-17 0 1,34 0-1,-16 0 1,-19 0 0,1 0-1,0 0 1,17 0 15,-17 0-15,-1 0-1,1 0 1,17 0 0,-17 0-16,17 0 31,36 0-15,-54 0-1,1 0 1,0 0-16,-1 0 15,1 0 1,35-17 15,17 17-15,-52 0-16,17 0 16,18 0-1,-35 0 16,-1 0-15,1 0 0,0 0-16,-1 0 31,1 0-15,0 0-16,-1 0 0,1 0 31,17 0-31,-17 0 15,-1 0 1,19 0 0,-19 0 31,1 0-16,0 0-16,-1-18 923,1 18-829,0 0-93,-1 0 0,1 0-1,-1 0 16,1 0-15,0 0 0,-1 0 62,1 0-47,0 0 0,-1 0-15,1 0-16,0 0 47,-1 0-47,1 18 31,-1-18 16,1 0-31,0 0 30,-1 0-30,1 0 15,17 17-15,-35 1 46,18-18-30,0 18 15,-1-1-32,-17 1 16,18-18 16,-18 18-47,0-1 16,17 1 0,-17 0 46,0-1-62,18-17 31,-18 18-31,35 17 16,-35-17 15,0-1-31,18-17 31,0 18-15,-1 0 15,-17-1-15,18 1 15,-18 0-15,18-1-1,-18 1 1,17-1 31,1-17-31,0 0-1,17 0 16,-18 18-15,1-18 0,0 18-16,-1-18 31,1 0-31,0 0 16,17 17-1,-17-17 1,17 0-1,-18 0 1,1 0 0,0 0-1,-1 0 1,1 0 0,0 0-1,17 18 1,0-18-1,-17 0 17,-1 0-32,19 0 15,-19 0 1,54 0 0,-53 0 15,-1 0-16,19 0 17,-19 0-17,1 0-15,-1 0 16,19 0 0,-1 0-1,0 0 1,-17 0-1,0-18 1,-1 1 15,1 17-31,-1-18 16,1 18 15,0-18-15,-1 1 15,19-1-15,-1-17 15,-35 17-15,18 1-1,-1-1 1,-17 0-1,18 1 17,17-19-32,-35 19 15,18-1 1,-18 1 15,17-1-31,1 18 16,0-35-1,-18 17 1,17 18-16,1-35 16,0 17-1,-1 18 32,1-18-47,-18 1 31,18 17 1,-1 0-32,-17-18 15,18 18 1,17 0 0,0 0 15,-17 0-31,0-18 15,-1 18 1,19 0 0,-19 0-16,36-17 31,-35 17-31,-1 0 16,36 0-1,0 0 1,35 0-1,-35 0 1,18-18 0,-18 18 15,0 0-15,-18 0-1,0 0 1,-17 0-1,52 0 1,-17 0 15,0 0-15,35 0 109</inkml:trace>
  <inkml:trace contextRef="#ctx0" brushRef="#br0" timeOffset="12984.131">7638 2258 0,'17'0'63,"19"0"-48,34 0 1,-52 0 0,17 0-16,0 0 31,18 0 0,-35 0-31,-1 0 0,19 0 31,-19 0 1,19 0-17,-19 0-15,1 0 32,0 0-1,-1 0 0,1 0-31,0 0 16,-1 0 31,1 0-1,-1 0-14,1 0-17,0 17 1,-1-17 0,1 0 15,0 0-31,-1 0 15,1 0 1,0 0 15,-1 0-31,1 0 16,-1 0 0</inkml:trace>
  <inkml:trace contextRef="#ctx0" brushRef="#br0" timeOffset="18943.015">6826 2928 0,'0'18'109,"36"-18"-109,-1 0 0,0 0 31,-17 0-15,35 0-16,-18 0 31,0 0-31,0 0 16,1 0-16,17 0 31,-18 0-15,0 0-1,0 0-15,-17 0 16,0 0 15,17 0-15,0 0-1,1 0 32,-19 0-31,1 0 0,0 0-16,-1 0 15,1 0-15,-18-18 16,17 18-1,19-35 1,-19 17 15,-17 0-31,18 1 16,-18-18 15,0 17 0,18 0-31,-1 1 32,-17-1-1,18 0-15,0 1-16,-1-1 15,1 0 1,-18 1-1,17-1 1,1 1 0,0-1 15,-1 0 0,1 1-15,17-1 15,-17 18-31,0-18 31,17 1-31,-18 17 16,1 0-16,17-18 47,-17 18-47,0 0 15,-1 0 17,1 0-32,0-18 15,-1 18 1,1 0 15,0 0 0,-1 0 1,1 0 46,-1 0-78,1 0 15,0 0 1,-1 0 15,1 0-15,0 0 0,-1 0-16,1 18 31,0-18 31,-1 18-30,-17-1 46,0 1-47,0 0-15,18-1-16,-18 1 31,17 0-31,1-18 31,-18 17-31,0 18 16,18-17-1,-1 17 17,1 1-17,0-36 1,-18 35-1,17-17 1,1-18 0,0 17 15,-1 1-15,1-1-1,-1-17 1,1 18 15,0-18-15,-1 18-16,1-18 31,0 17-31,-1-17 31,1 0-31,0 0 16,-1 0 15,1 18-15,0-18-1,17 0 1,-18 0 0,1 0 15,0 0-16,-1 0-15,1 0 16,17 0 0,-17 0-1,35 0 1,-18 0 0,0 0-1,1 0 1,34 0-1,1 0 1,-1 0 0,-34 0 15,-19 0-31,36 0 31,0 0-31,18 0 16,34 0-1,1 0 17,-88 0-17,0 0 1,-1 0-16,1 0 16,35 0-1,0 0 16,0 0-15,-36 0 0,1 0-1,0 0 1,34 0 0,-34 0-1,53 0 1,-18 0 15,-18 0-15,-18 0 15,1 0-31,0 0 16,-1 0 15,1 0-31,0 0 31,-1 0-15,1-18-16,0 1 15,-1-1 1,1 18 0,-18-18 15,17 1-16,1-1 1,-18-17 0,18 17 15,-1 1-31,1-1 16,-18 0-1,18 1 1,-1-1-1,-17 0 1,18 1 0,-18-1-1,0 1 17,18-1-32,-1 18 31,-17-18-31,0 1 31,18 17-31,0-18 16,-1 0-1,-17 1-15,18 17 32,-1-18-17,-17 0 1,18 18-1,0-17 1,-18-1 0,17 18 31,1 0-16,0 0-31,-1 0 31,1 0 0,-18-17-31,18 17 16,17 0-16,0 0 31,-17 0-15,17 0-16,-17 0 31,17 0-15,18 0-1,-36 0-15,19 0 32,-19 0-17,1 0 16,17 0-15,1 0 0,-1 0-1,0 0 1,0 0 0,-17 0-1,0 0 1,17 0-1,-17 0 1,17 0 0,-17 0 15,-1 0-31,1 0 16,17 0 15,-17 0-16,-1 17 1,1 1 15,17-1-31,-17 1 16,17 17 0,0 18-1,-17-53 1,0 18-1,-1 0 17,1-1-1,17 18-15,-17-17-1,17 17 1,-35-17-1,36 0 1,-19-1 0,-17 1-1,18-18 17,-1 18-32,-17-1 0,36 18 31,-19-17-16,36 17 1,-35-17 0,0-18-1,17 18 1,0-18 0,0 17-16,1-17 0,-1 18 15,0-18 16,36 35-15,-1-35-16,-17 0 31,0 0-31,0 0 32,0 0-17,18 0 1,-1 0-1,-17 0 1,0 0 0,-35 0-1,17 0 1,0 0 0,18 0 15,-18 0-16,36 0-15,-36 0 32,18 0-17,-35 0 1,-1 0 0,36 0-1,0 0 1,-35 0-1,-1 0 1,1 0 0,-18-17 62</inkml:trace>
  <inkml:trace contextRef="#ctx0" brushRef="#br0" timeOffset="21345.962">11201 2240 0,'-18'0'63,"36"0"-32,17 0-15,0 18-16,1-1 31,-1-17-31,-18 0 0,19 0 16,17 18-1,17-18 16,1 18-15,-18-18-16,-18 0 31,35 0-31,-17 0 32,18 0-17,-36 0 1,18 0-1,18 0 1,17 0 15,-53 0-15,18 0-16,-35 0 16,35 0 15,-18 0-31,-17 0 0,34 0 31,-16 0-15,-19 0-1,36 0 1,0 0 0,-17 0-1,16 0 1,-16 0-1,34 0-15,-34 0 16,16 0 15,1 0-15,-35 0 0,70 0-1,-35 0 16,0 0-31,-35 0 32,-1 0-17,19 0 1,-1 0 0,18 0-1,-36 0 1,1 0-1,17 0 1,1 0-16,-1 0 31,-17 0-15,34 0 0,-16 0-1,70 0 110</inkml:trace>
  <inkml:trace contextRef="#ctx0" brushRef="#br0" timeOffset="24404.19">2981 2469 0,'0'-17'94,"18"17"-79,-1 0 1,36 0 0,0 0-16,-18 0 15,18 0-15,18 17 16,-1-17 0,-17 0-1,53 0 1,-35 0-1,-18 0 1,52 0 0,-16 0-1,-1 0 1,-35 18 15,35 0-15,18-18-16,-36 0 15,-17 0 17,35 0-32,-17 0 31,-36 0-15,1 17-1,16 1-15,-34-18 16,0 0 15</inkml:trace>
  <inkml:trace contextRef="#ctx0" brushRef="#br0" timeOffset="25473.233">4374 2417 0,'36'0'78,"17"0"-62,-18 17 0,0 1-16,0-18 15,18 17 1,-17 1-1,-19-18 1,19 0 0,-1 18 15,-18-1-15,1-17-16,17 18 31,-17 0-31,0-18 15,-1 17 79,-34-17-31,-1 0-63,-17 0 15,-1 18 17,19 0-32,-18-18 15,-1 17 1,19-17-16,-36 0 15,17 18 1,19-18 15,-18 0 1,-1 17-17,19-17 16,-1 18-31</inkml:trace>
  <inkml:trace contextRef="#ctx0" brushRef="#br0" timeOffset="27629.558">16545 2275 0,'0'-17'47,"36"17"-16,-19 0-15,18 0-16,1 0 15,-1 0 1,0 0 0,1 0-1,17 0 1,-18 0-1,0 0 1,18 0 0,35 0 15,-35 0-15,0 0-1,-18 0 1,1 0-1,34 0 1,-35 0 0,18 0-1,0 0 1,0 0 0,0 0-1,-35 0 1,52 0-1,1 0 1,-1 0 0,-17 0-1,-35 0 1,17 0 15,0 0-15,-17 0-1,0 0 1,17 0 0,0 0-1,-17 0 1,0 0 0</inkml:trace>
  <inkml:trace contextRef="#ctx0" brushRef="#br0" timeOffset="34647.822">16951 1182 0,'35'0'109,"18"0"-93,-18 0-1,18 0 1,0 17-1,18 1 1,-18-18 0,0 18-1,-36-18 1,1 0-16,0 0 16,17 0-1,0 0 1,0 0-1,1 17 1,-1-17 0,-17 0-1,17 18 1,-17 0 0,17-18 15,-18 17-31,1 1 31,0 0-31,-1-1 16,1 1 15,0-1 0,-1 1-15,1 0-1,0-1 1,-1 1 0,-17 0-1,18-1 1,-18 19 15,17-19-31,-17 1 16,0-1 15,0 1-15,18-18-1,0 53 1,-1-35 0,-17-1-1,0 19 16,18-19-15,-18 1 0,18 17 15,-18-17-31,17-1 16,1 1-1,17 35 1,-35-18-1,18-35 1,0 36 0,-18-19 15,17-17-15,1 18 15,-1-1 0,1-17 0,0 0-15,-18 18-16,17-18 16,19 18 15,-19-18-16,1 0 1,-18 17-16,35-17 31,-17 0-31,17 0 32,-17 0-32,17 18 15,-17-18 1,35 0-1,-18 0 17,-18 0-32,1 0 15,0 0 1,-1 0 15,19 0-15,-19 0-16,1 0 15,0 0 1,17 0 15,-18 0-31,160 0 125,-159 0-109,17 0 0,-18 0-1,1 0-15,0 0 31,-1 0-31,1 0 0,17 0 16,-17 0 47,0 0-63,-1 0 15,1 0 16,17 0-15,-17-18 15,-1 1-15,-17-19-16,0 19 16,18-36 15,0 35-31,-1 1 15,-17-1 1,18-35 0,0 18-1,-1 17 17,1-17-32,-18 0 31,18 17-16,-18 0 1,0 1-16,17-19 31,1 19-31,-1 17 16,-17-18 0,0-17-1,36 17 1,-19-17-16,-17 17 15,18 1 1,-18-1 0,0 0-1,18 18-15,-1-35 32,-17 17-32,18 1 15,-18-18 1,18 35-1,-18-18 17,17 0-32,1 1 47,-1-1-32,1 0 1,0 1 15,17-1-15,-17 18-1,-1 0 1,1-18-16,0 18 31,17 0-15,-18 0-1,19 0 1,-1 0 0,-17 0-1,17 0-15,0 0 0,18 0 16,-18 0 15,-17 0-31,17 0 31,-17 0-15,35 0 0,-18 0-16,18 0 15,0 0 1,53 0 15,-18 0-15,-17 0-1,-18 0 17,-1 0-17,1 0-15,36 0 32,-37 0-17,-16 0 1,-19 0-1,1 0 1,17 0 0,-17 0 15,0 0-31,-1 0 16,1 0-1,-1 0 1,1 0 15,0 0-31,-1 0 47,1 18-31,0-18 15,-18 18-31,17 17 31,1-17-31,-18-1 16,18 1-16,-18 17 15,17 0 17,-17-17-17,18 17 1,-1 1-1,-17-19 1,18 1-16,-18 0 16,0 17 15,18 0-15,-1 0-1,1-17 1,-18 0-16,0 17 15,18-17 17,-18-1-32,17 1 15,1 17 17,0-17-17,-1-18 1,-17 17-1,18 1 1,0-18 15,-1 18-31,-17-1 16,35 1 15,-17-18-31,0 18 16,17 17 15,-17-35-15,-1 0-1,1 18 1,0-1 0,-1-17-1,1 0 1,-1 0-1,1 0-15,17 0 32,1 0-32,17 0 15,35 0 17,-18 0-32,-52 0 15,0 0-15,17 0 31,18 0-15,-18 0 0,0 0-1,36 0 17,-53 0-32,70 0 15,-18 0 1,-17 0-1,18 0 1,-36 0 0,-17 0-16,17 0 15,18 0 1,-18 0 0,0 0 30,-17 0-30,0 0 0,-1 0-16,19 0 31,-19 0-31,1 0 16,0 0-1,-1 0 1,1 0-1,17 0 17,-17-17-1,-1 17-31,1-36 16,0 19 15,-1-1-16,1 0 1,-18 1 0,18-19-1,-1 36 1,1-17 0,-18-1-1,17-17 1,19 0-1,-19-18 17,1 35-32,0-17 15,-18 17 1,17-17 0,1 35-1,-18-18 1,18 1-16,-1-36 15,19 35 17,-36 0-17,52-17 1,-16-18 15,-1 18-31,-17 35 16,17-18-1,18-35 1,17 36 0,1 17-1,-18-18 1,35 0 0,36-17-1,-89 35-15,18 0 31,0 0-15,0 0 0,-18 0-1,0 0 1,0 0 0,-17 0-1,0 0 16</inkml:trace>
  <inkml:trace contextRef="#ctx0" brushRef="#br0" timeOffset="36392.952">17815 2275 0,'18'0'15,"17"0"1,-17 0-1,17 0 1,-17 0 0,-1 0-1,1 0 1,35-17-16,-35 17 16,17 0-1,-17-18 1,17 18-1,0 0 32,-17 0-31,-1 0-16,1 0 16,17 0-1,1 0 1,-19 0-1,36 0 1,-35 0 0,17 0-1,-17 0 17,35 0-17,-36 0 1,1 0 46,-1 0-46,1 0 31,0 0-32,-1 0 32,1 0-31,17 0 0</inkml:trace>
  <inkml:trace contextRef="#ctx0" brushRef="#br0" timeOffset="41534.795">16969 3210 0,'35'0'188,"-17"0"-173,17 0-15,18 0 32,-18 0-32,-17 0 0,35 0 31,17 0 0,-52-17-31,-1 17 0,36 0 16,-17 0-1,16-18 17,-16 0-17,34 1 1,-34-19-16,34 1 31,-52 35-15,17-35-1,0 17 1,-35 1-16,18 17 31,0-18-15,-1 0-16,19 1 31,-36-1-15,35 0-1,-18 1 1,-17-1 0,18 0 15,0 1-16,-18-1 1,0 1 0,17-1-1,1 0 1,0-17 0,-1 17 15,1 1-16,-18-1 1,18 0 31,-1 1-31,1 17-1,-18-18 16,18 18-31,-1-17 16,18 17 0,1-18-1,-19 18-15,36-18 16,-35 18 15,17 0-15,18 0-1,-18 0 1,-17 0 0,0 0-16,-1 0 15,1 0 1,17 0 0,-17 0-1,17 0 1,36-17 15,-18 17-15,-1-18-16,-16 18 31,-19-18-31,19 18 31,-1 0-31,0 0 16,1 0 15,16 0-15,-16 0 15,-19 0-15,1 0-16,0 0 31,-1 0 31,1 0-46,-18 18-16,18 17 47,-1-17-32,1 0-15,-18-1 0,17 1 32,19 17-1,-36-17-15,35 17-1,-17-17 16,-18 17-31,17-17 16,1-18-16,17 52 16,-17-34-1,0 17 1,-1-17 0,1 0-1,-1-1 1,1 1-1,0 0 1,-1-1 0,1 1-1,0 0 1,35 17 0,-18 0-1,0-35 16,0 18-15,1-1-16,17 1 47,-53 0-31,17-18-16,18 0 0,-17 0 15,0 0-15,35 17 16,35 1-1,-71-18 1,89 18 0,0-18-1,-35 0 1,-18 0 0,-18 0-1,18 0 1,-18 0-1,36 0 17,-1 0-32,18 17 31,-35-17-15,-35 0-1,17 0-15,1 0 31,-1 0-15,18 0 15,53 0-15,-18 0-16,-35 0 16,-36 0 15,19 0-16,-36-17-15,17 17 16,18 0 0,1 0-1,-1-18 17,-17 0-32,-1 1 31,19-1-31,17-35 15,-36 35 17,1 1-17,-18-1 1,35 1 15,-17-19-15,17 1-1,0 0 1,-35-1 0,18 19-1,0-1 1,-1 0 0,-17 1-1,0-18 1,0-1-1,18 19 1,-1-1 0,-17 0-1,0 1 1,18-19 0,0 1-1,-1 35 1,1-35 15,-18 17-15,53-35-16,-35 36 47,17-1-47,35 0 31,-17 1-16,0 17 1,-17-18-16,-1 1 16,0 17-16,0 0 15,1-18-15,34 18 16,1 0 0,-54 0 15,1 0-31,17 0 31,-17 0-15,35 0-1,0 0 1,0 0 0,-18 0-1,0 0 1,1 0-1,-19 0 1,1 0 15,-1 0-15,19 0 0,-19 0-1,-17 18-15,18-18 31,0 0-15,-1 17-16,36 18 47,-35-17-47,-1 0 16,1-18-1,0 17-15,-1 1 16,1 0-1,17-1 1,-17 1 0,17 17-1,-17-17 1,-1-1 15,1 1-31,-18 0 16,18-18-1,17 35 1,0 0 0,-17-17-1,0 17 1,52 0 0,-35 1-1,-17-36 1,17 35-1,1-17 1,-1 17 0,35-17-1,-70-1 1,18 1 0,17 0 15,18-18-16,-35 17 1,52 1 0,1 17-1,-18-17 1,0-18 0,-18 0-1,-17 17 1,-1-17-1,19 0 1,17 18 0,0-18-1,52 18 1,-87-18 0,35 17-1,0-17 1,17 0 15,1 0-15,0 0-1,-36 0 1,-18 0 78</inkml:trace>
  <inkml:trace contextRef="#ctx0" brushRef="#br0" timeOffset="42929.46">22542 2222 0,'0'-17'125,"36"17"-109,-1 0-16,-17 0 15,17 0-15,36 0 16,-54 0-1,36 0 1,35 0 0,-35 0-1,71 0 1,-89 0 0,88 0 15,-34 0-16,-1 0 1,88 0 0,-105 0-1,17 0 1,-35 0 0,0 0-1,17 0 16,-17 0-15,18 0 0,-36 0-16,-17 0 15,17 0 1,-17 0 0,-1 0-16,1 0 15,17 0 1,0 0-1,-17 0 17,0 0-17</inkml:trace>
  <inkml:trace contextRef="#ctx0" brushRef="#br0" timeOffset="45327.077">22472 688 0,'0'-18'15,"18"18"1,-1 0-16,89 0 15,-35 0 1,-18 0 0,35 0-1,-18 0 1,1 0 0,-18 0 15,0 0-16,0 0 1,17 0 0,1 0-1,-18 0 1,17 0 0,1 0-1,17 0 1,-18 0-1,19 0 1,-54 0 15</inkml:trace>
  <inkml:trace contextRef="#ctx0" brushRef="#br0" timeOffset="46543.589">22595 441 0,'0'0'0,"18"0"94,-36 0-79,18 18 17,-17-18-32,-19 0 0,1 17 31,0-17-31,0 18 0,-18 0 15,35-18 1,-17 17 15,17 1-31,-52-1 16,52-17 0,-17 0-1,-18 18-15,18 0 16,-1-1 15,19-17-15,-1 18-1,0 0 1,1-18 0,-1 0 15,18 17 16,18-17 0,35 0-32,-18 18-15,18 0 16,17-1-1,1 1 1,-18-1 0,70 19-1,-17-1 1,18-17 0,-54-18-1,-35 0 1,-17 17-1</inkml:trace>
  <inkml:trace contextRef="#ctx0" brushRef="#br0" timeOffset="47339.571">21996 653 0,'17'0'32,"36"0"-17,0 17-15,-35-17 16,-1 0-1,54 18 1,-53-18 0,17 0-1,0 18 1,-17-18 0,35 0-1,-18 0 1,18 0-1,-35 17 1,34-17 0,-34 0-1,17 18 1,1-18 0,17 17-1,-36-17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AF1AD84-2537-4C49-B807-D7785BCCD83A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B39165B-6E21-4E4D-A5D4-AEFA40B081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11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0F829-31CF-4D76-BC1E-625C2C1C074F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6245A-1634-422B-8F39-5249763E79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8229600" cy="11429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93689-E5DD-4E0C-BFC8-2211C076BE84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4D2C9-3701-42A6-88EC-76F446E5B6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DE26C-9D84-4C86-896C-ADC40E782792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3CD98-A963-4701-8256-FF54864753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8229600" cy="11429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1D688-A81E-4F38-B013-3EE7A8C17F13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7633-776E-47FA-B200-154D83A525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F789B-7C44-4BD4-B652-7E9E3654E475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34D19-5D4A-4385-B361-D14D6B09D1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8229600" cy="11429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00CA0-2185-4722-B8EE-3DDAB76CF4C4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ECDB1-0C73-4D5D-97B7-42E62FA76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8229600" cy="114298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E9C37-1BD9-40D6-BE29-A6BECF28CE99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E1625-F4BA-47D2-89FE-C406FAA743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-24"/>
            <a:ext cx="8229600" cy="11429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BDA22-9A40-47AA-BD38-EC0A6A9EF345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5E41E-74A3-4175-94EF-1FD501257D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9B6A8-00DC-49D2-A42C-01680CDAAF1F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5E7DA-4297-4146-98B6-3F740842B3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A671E-81B3-45F9-AD66-F21D57A60E9D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7A0AD-5C7D-4DEF-AE89-5F960FAC92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63949-6C1A-48ED-BCE7-FDB2B2EA9D2C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CC86D-4BE8-4A45-AEBC-03768BEEE2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FFD53B9-6A3B-43BA-9F1F-0A8E2C11FBBA}" type="datetimeFigureOut">
              <a:rPr lang="zh-CN" altLang="en-US"/>
              <a:pPr>
                <a:defRPr/>
              </a:pPr>
              <a:t>2022-12-05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132ED3-5147-43F7-9507-5ACFBC4354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4.jpeg"/><Relationship Id="rId4" Type="http://schemas.openxmlformats.org/officeDocument/2006/relationships/image" Target="../media/image31.wmf"/><Relationship Id="rId9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3.jpe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3.jpeg"/><Relationship Id="rId4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Fiber_Optic_Connector_Types_Explained_in_Details.avi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2.emf"/><Relationship Id="rId18" Type="http://schemas.openxmlformats.org/officeDocument/2006/relationships/customXml" Target="../ink/ink7.xml"/><Relationship Id="rId3" Type="http://schemas.openxmlformats.org/officeDocument/2006/relationships/image" Target="../media/image76.jpeg"/><Relationship Id="rId21" Type="http://schemas.openxmlformats.org/officeDocument/2006/relationships/image" Target="../media/image86.emf"/><Relationship Id="rId7" Type="http://schemas.openxmlformats.org/officeDocument/2006/relationships/image" Target="../media/image79.emf"/><Relationship Id="rId12" Type="http://schemas.openxmlformats.org/officeDocument/2006/relationships/customXml" Target="../ink/ink4.xml"/><Relationship Id="rId17" Type="http://schemas.openxmlformats.org/officeDocument/2006/relationships/image" Target="../media/image84.emf"/><Relationship Id="rId25" Type="http://schemas.openxmlformats.org/officeDocument/2006/relationships/image" Target="../media/image88.emf"/><Relationship Id="rId2" Type="http://schemas.openxmlformats.org/officeDocument/2006/relationships/image" Target="../media/image75.gif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81.emf"/><Relationship Id="rId24" Type="http://schemas.openxmlformats.org/officeDocument/2006/relationships/customXml" Target="../ink/ink10.xml"/><Relationship Id="rId5" Type="http://schemas.openxmlformats.org/officeDocument/2006/relationships/image" Target="../media/image78.gif"/><Relationship Id="rId15" Type="http://schemas.openxmlformats.org/officeDocument/2006/relationships/image" Target="../media/image83.emf"/><Relationship Id="rId23" Type="http://schemas.openxmlformats.org/officeDocument/2006/relationships/image" Target="../media/image87.emf"/><Relationship Id="rId10" Type="http://schemas.openxmlformats.org/officeDocument/2006/relationships/customXml" Target="../ink/ink3.xml"/><Relationship Id="rId19" Type="http://schemas.openxmlformats.org/officeDocument/2006/relationships/image" Target="../media/image85.emf"/><Relationship Id="rId4" Type="http://schemas.openxmlformats.org/officeDocument/2006/relationships/image" Target="../media/image77.jpeg"/><Relationship Id="rId9" Type="http://schemas.openxmlformats.org/officeDocument/2006/relationships/image" Target="../media/image80.emf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8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.vsd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2"/>
          <p:cNvSpPr>
            <a:spLocks noChangeArrowheads="1"/>
          </p:cNvSpPr>
          <p:nvPr/>
        </p:nvSpPr>
        <p:spPr bwMode="auto">
          <a:xfrm>
            <a:off x="0" y="1877343"/>
            <a:ext cx="9144000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4400" b="1" dirty="0">
                <a:solidFill>
                  <a:srgbClr val="002060"/>
                </a:solidFill>
                <a:ea typeface="华文新魏" pitchFamily="2" charset="-122"/>
                <a:cs typeface="Arial" charset="0"/>
              </a:rPr>
              <a:t>Chapter 3</a:t>
            </a:r>
          </a:p>
          <a:p>
            <a:pPr algn="ctr"/>
            <a:endParaRPr lang="en-US" altLang="zh-CN" sz="1000" dirty="0">
              <a:solidFill>
                <a:srgbClr val="FB1536"/>
              </a:solidFill>
              <a:ea typeface="华文新魏" pitchFamily="2" charset="-122"/>
              <a:cs typeface="Arial" charset="0"/>
            </a:endParaRPr>
          </a:p>
          <a:p>
            <a:pPr algn="ctr"/>
            <a:endParaRPr lang="en-US" altLang="zh-CN" sz="1000" dirty="0">
              <a:solidFill>
                <a:srgbClr val="FB1536"/>
              </a:solidFill>
              <a:ea typeface="华文新魏" pitchFamily="2" charset="-122"/>
              <a:cs typeface="Arial" charset="0"/>
            </a:endParaRPr>
          </a:p>
          <a:p>
            <a:pPr algn="ctr"/>
            <a:endParaRPr lang="en-US" altLang="zh-CN" sz="1000" dirty="0">
              <a:solidFill>
                <a:srgbClr val="FB1536"/>
              </a:solidFill>
              <a:ea typeface="华文新魏" pitchFamily="2" charset="-122"/>
              <a:cs typeface="Arial" charset="0"/>
            </a:endParaRPr>
          </a:p>
          <a:p>
            <a:pPr algn="ctr"/>
            <a:r>
              <a:rPr lang="en-US" altLang="zh-CN" sz="6000" b="1" dirty="0">
                <a:solidFill>
                  <a:srgbClr val="FF0000"/>
                </a:solidFill>
                <a:ea typeface="华文新魏" pitchFamily="2" charset="-122"/>
                <a:cs typeface="Arial" charset="0"/>
              </a:rPr>
              <a:t>Passive fiber components</a:t>
            </a:r>
            <a:endParaRPr lang="zh-CN" altLang="en-US" sz="6000" b="1" dirty="0">
              <a:solidFill>
                <a:srgbClr val="FF0000"/>
              </a:solidFill>
              <a:ea typeface="华文新魏" pitchFamily="2" charset="-122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85720" y="1023120"/>
            <a:ext cx="85725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华文新魏" pitchFamily="2" charset="-122"/>
              </a:rPr>
              <a:t>(2) Structure and mechanism of the self-focusing lens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85752" y="5210432"/>
            <a:ext cx="88582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ea typeface="华文新魏" pitchFamily="2" charset="-122"/>
              </a:rPr>
              <a:t>The structure of the self-focusing lens is same as that of </a:t>
            </a:r>
            <a:r>
              <a:rPr lang="en-US" altLang="zh-CN" sz="2500" b="1" dirty="0">
                <a:solidFill>
                  <a:srgbClr val="FF0000"/>
                </a:solidFill>
                <a:ea typeface="华文新魏" pitchFamily="2" charset="-122"/>
              </a:rPr>
              <a:t>self-focusing fiber </a:t>
            </a:r>
            <a:r>
              <a:rPr lang="en-US" altLang="zh-CN" sz="2500" b="1" dirty="0">
                <a:ea typeface="华文新魏" pitchFamily="2" charset="-122"/>
              </a:rPr>
              <a:t>( one type of </a:t>
            </a:r>
            <a:r>
              <a:rPr lang="en-US" altLang="zh-CN" sz="2500" b="1" dirty="0">
                <a:solidFill>
                  <a:srgbClr val="1807B9"/>
                </a:solidFill>
                <a:ea typeface="华文新魏" pitchFamily="2" charset="-122"/>
              </a:rPr>
              <a:t>graded</a:t>
            </a:r>
            <a:r>
              <a:rPr lang="en-US" altLang="zh-CN" sz="2500" b="1" dirty="0">
                <a:ea typeface="华文新魏" pitchFamily="2" charset="-122"/>
              </a:rPr>
              <a:t> index fiber).</a:t>
            </a:r>
          </a:p>
        </p:txBody>
      </p:sp>
      <p:pic>
        <p:nvPicPr>
          <p:cNvPr id="13" name="Picture 3" descr="D:\2010年工作\教学\2010年本科专业课程——光纤光学\耦合器及自聚焦透镜\耦合器及自聚焦透镜\自聚焦透镜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6918" y="2000240"/>
            <a:ext cx="426030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D:\2010年工作\教学\2010年本科专业课程——光纤光学\耦合器及自聚焦透镜\耦合器及自聚焦透镜\耦合器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000240"/>
            <a:ext cx="397337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5720" y="1643050"/>
            <a:ext cx="857256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FB1536"/>
                </a:solidFill>
              </a:rPr>
              <a:t>Self-focusing fiber</a:t>
            </a:r>
            <a:r>
              <a:rPr lang="zh-CN" altLang="en-US" sz="2500" b="1" dirty="0">
                <a:solidFill>
                  <a:srgbClr val="FB1536"/>
                </a:solidFill>
              </a:rPr>
              <a:t>：</a:t>
            </a:r>
            <a:r>
              <a:rPr lang="en-US" altLang="zh-CN" sz="2500" b="1" dirty="0"/>
              <a:t>fiber with </a:t>
            </a:r>
            <a:r>
              <a:rPr lang="en-US" altLang="zh-CN" sz="2500" b="1" dirty="0">
                <a:solidFill>
                  <a:srgbClr val="1807B9"/>
                </a:solidFill>
              </a:rPr>
              <a:t>square law </a:t>
            </a:r>
            <a:r>
              <a:rPr lang="en-US" altLang="zh-CN" sz="2500" b="1" dirty="0">
                <a:solidFill>
                  <a:srgbClr val="FF0000"/>
                </a:solidFill>
              </a:rPr>
              <a:t>index</a:t>
            </a:r>
            <a:r>
              <a:rPr lang="en-US" altLang="zh-CN" sz="2500" b="1" dirty="0"/>
              <a:t> profile </a:t>
            </a:r>
          </a:p>
          <a:p>
            <a:r>
              <a:rPr lang="en-US" altLang="zh-CN" sz="2500" b="1" dirty="0">
                <a:solidFill>
                  <a:schemeClr val="tx1"/>
                </a:solidFill>
              </a:rPr>
              <a:t>       light ray transmission </a:t>
            </a:r>
            <a:r>
              <a:rPr lang="en-US" altLang="zh-CN" sz="2500" b="1" dirty="0">
                <a:solidFill>
                  <a:srgbClr val="FF0000"/>
                </a:solidFill>
              </a:rPr>
              <a:t>trace </a:t>
            </a:r>
            <a:r>
              <a:rPr lang="en-US" altLang="zh-CN" sz="2500" b="1" dirty="0">
                <a:solidFill>
                  <a:schemeClr val="tx1"/>
                </a:solidFill>
              </a:rPr>
              <a:t>is a</a:t>
            </a:r>
            <a:r>
              <a:rPr lang="en-US" altLang="zh-CN" sz="2500" b="1" dirty="0">
                <a:solidFill>
                  <a:srgbClr val="FF0000"/>
                </a:solidFill>
              </a:rPr>
              <a:t> sin </a:t>
            </a:r>
            <a:r>
              <a:rPr lang="en-US" altLang="zh-CN" sz="2500" b="1" dirty="0">
                <a:solidFill>
                  <a:schemeClr val="tx1"/>
                </a:solidFill>
              </a:rPr>
              <a:t>curve          the light rays are focused at a </a:t>
            </a:r>
            <a:r>
              <a:rPr lang="en-US" altLang="zh-CN" sz="2500" b="1" dirty="0">
                <a:solidFill>
                  <a:srgbClr val="1807B9"/>
                </a:solidFill>
              </a:rPr>
              <a:t>same point </a:t>
            </a:r>
            <a:r>
              <a:rPr lang="en-US" altLang="zh-CN" sz="2500" b="1" dirty="0">
                <a:solidFill>
                  <a:schemeClr val="tx1"/>
                </a:solidFill>
              </a:rPr>
              <a:t>after a </a:t>
            </a:r>
            <a:r>
              <a:rPr lang="en-US" altLang="zh-CN" sz="2500" b="1" dirty="0">
                <a:solidFill>
                  <a:srgbClr val="FF0000"/>
                </a:solidFill>
              </a:rPr>
              <a:t>period</a:t>
            </a:r>
            <a:r>
              <a:rPr lang="en-US" altLang="zh-CN" sz="2500" b="1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500166" y="3489335"/>
          <a:ext cx="4500594" cy="99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6" r:id="rId3" imgW="2865120" imgH="2377711" progId="">
                  <p:embed/>
                </p:oleObj>
              </mc:Choice>
              <mc:Fallback>
                <p:oleObj r:id="rId3" imgW="2865120" imgH="2377711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6" y="3489335"/>
                        <a:ext cx="4500594" cy="9920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643570" y="3071810"/>
            <a:ext cx="144463" cy="1800225"/>
            <a:chOff x="3696" y="2160"/>
            <a:chExt cx="91" cy="1134"/>
          </a:xfrm>
        </p:grpSpPr>
        <p:sp>
          <p:nvSpPr>
            <p:cNvPr id="17" name="AutoShape 12"/>
            <p:cNvSpPr>
              <a:spLocks noChangeArrowheads="1"/>
            </p:cNvSpPr>
            <p:nvPr/>
          </p:nvSpPr>
          <p:spPr bwMode="auto">
            <a:xfrm>
              <a:off x="3696" y="2931"/>
              <a:ext cx="90" cy="363"/>
            </a:xfrm>
            <a:prstGeom prst="upArrow">
              <a:avLst>
                <a:gd name="adj1" fmla="val 50000"/>
                <a:gd name="adj2" fmla="val 100833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3696" y="2160"/>
              <a:ext cx="91" cy="363"/>
            </a:xfrm>
            <a:prstGeom prst="downArrow">
              <a:avLst>
                <a:gd name="adj1" fmla="val 50000"/>
                <a:gd name="adj2" fmla="val 99725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6215074" y="5138753"/>
            <a:ext cx="1643074" cy="504825"/>
          </a:xfrm>
          <a:prstGeom prst="wedgeRectCallout">
            <a:avLst>
              <a:gd name="adj1" fmla="val -62833"/>
              <a:gd name="adj2" fmla="val -96227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dirty="0">
                <a:ea typeface="华文新魏" pitchFamily="2" charset="-122"/>
              </a:rPr>
              <a:t>Focused</a:t>
            </a:r>
            <a:endParaRPr lang="zh-CN" altLang="en-US" sz="2400" dirty="0">
              <a:ea typeface="华文新魏" pitchFamily="2" charset="-122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7358082" y="2214554"/>
            <a:ext cx="649288" cy="144462"/>
          </a:xfrm>
          <a:prstGeom prst="rightArrow">
            <a:avLst>
              <a:gd name="adj1" fmla="val 50000"/>
              <a:gd name="adj2" fmla="val 112363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285720" y="2214554"/>
            <a:ext cx="649287" cy="144463"/>
          </a:xfrm>
          <a:prstGeom prst="rightArrow">
            <a:avLst>
              <a:gd name="adj1" fmla="val 50000"/>
              <a:gd name="adj2" fmla="val 112362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85720" y="1069287"/>
            <a:ext cx="8305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000" b="1" dirty="0">
                <a:solidFill>
                  <a:srgbClr val="C00000"/>
                </a:solidFill>
              </a:rPr>
              <a:t>What is the self-focusing fiber?</a:t>
            </a:r>
          </a:p>
        </p:txBody>
      </p:sp>
      <p:graphicFrame>
        <p:nvGraphicFramePr>
          <p:cNvPr id="1003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815966"/>
              </p:ext>
            </p:extLst>
          </p:nvPr>
        </p:nvGraphicFramePr>
        <p:xfrm>
          <a:off x="586387" y="5378518"/>
          <a:ext cx="4880385" cy="99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7" name="Equation" r:id="rId5" imgW="1473200" imgH="304800" progId="Equation.DSMT4">
                  <p:embed/>
                </p:oleObj>
              </mc:Choice>
              <mc:Fallback>
                <p:oleObj name="Equation" r:id="rId5" imgW="1473200" imgH="304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87" y="5378518"/>
                        <a:ext cx="4880385" cy="9920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43636" y="3143248"/>
            <a:ext cx="93059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3643306" y="2857496"/>
            <a:ext cx="144463" cy="1800225"/>
            <a:chOff x="3696" y="2160"/>
            <a:chExt cx="91" cy="1134"/>
          </a:xfrm>
          <a:solidFill>
            <a:srgbClr val="0070C0"/>
          </a:solidFill>
        </p:grpSpPr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3696" y="2931"/>
              <a:ext cx="90" cy="363"/>
            </a:xfrm>
            <a:prstGeom prst="upArrow">
              <a:avLst>
                <a:gd name="adj1" fmla="val 50000"/>
                <a:gd name="adj2" fmla="val 100833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3696" y="2160"/>
              <a:ext cx="91" cy="363"/>
            </a:xfrm>
            <a:prstGeom prst="downArrow">
              <a:avLst>
                <a:gd name="adj1" fmla="val 50000"/>
                <a:gd name="adj2" fmla="val 99725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" name="AutoShape 14"/>
          <p:cNvSpPr>
            <a:spLocks noChangeArrowheads="1"/>
          </p:cNvSpPr>
          <p:nvPr/>
        </p:nvSpPr>
        <p:spPr bwMode="auto">
          <a:xfrm>
            <a:off x="4000496" y="4714884"/>
            <a:ext cx="1643074" cy="504825"/>
          </a:xfrm>
          <a:prstGeom prst="wedgeRectCallout">
            <a:avLst>
              <a:gd name="adj1" fmla="val -62833"/>
              <a:gd name="adj2" fmla="val -96227"/>
            </a:avLst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dirty="0">
                <a:ea typeface="华文新魏" pitchFamily="2" charset="-122"/>
              </a:rPr>
              <a:t>Parallel</a:t>
            </a:r>
            <a:endParaRPr lang="zh-CN" altLang="en-US" sz="2400" dirty="0"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214282" y="1071546"/>
            <a:ext cx="864399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3000" b="1" dirty="0"/>
              <a:t>self-focusing lens can be regarded as a </a:t>
            </a:r>
            <a:r>
              <a:rPr lang="en-US" altLang="zh-CN" sz="3000" b="1" dirty="0">
                <a:solidFill>
                  <a:srgbClr val="1807B9"/>
                </a:solidFill>
              </a:rPr>
              <a:t>section</a:t>
            </a:r>
            <a:r>
              <a:rPr lang="en-US" altLang="zh-CN" sz="3000" b="1" dirty="0"/>
              <a:t> of self-focusing fiber.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14282" y="2616639"/>
            <a:ext cx="85011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3000" b="1" dirty="0">
                <a:solidFill>
                  <a:srgbClr val="FF0000"/>
                </a:solidFill>
              </a:rPr>
              <a:t>Differences</a:t>
            </a:r>
            <a:r>
              <a:rPr lang="en-US" altLang="zh-CN" sz="3000" b="1" dirty="0"/>
              <a:t> between them: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4282" y="3429000"/>
            <a:ext cx="864399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3000" b="1" dirty="0">
                <a:solidFill>
                  <a:srgbClr val="1807B9"/>
                </a:solidFill>
              </a:rPr>
              <a:t>self-focusing lens </a:t>
            </a:r>
            <a:r>
              <a:rPr lang="en-US" altLang="zh-CN" sz="3000" b="1" dirty="0"/>
              <a:t>have 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</a:rPr>
              <a:t>larger core </a:t>
            </a:r>
            <a:r>
              <a:rPr lang="en-US" altLang="zh-CN" sz="3000" b="1" dirty="0"/>
              <a:t>(~2mm)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</a:rPr>
              <a:t>shorter length </a:t>
            </a:r>
            <a:r>
              <a:rPr lang="en-US" altLang="zh-CN" sz="3000" b="1" dirty="0"/>
              <a:t>(only 1~2 period) 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</a:rPr>
              <a:t>larger NA </a:t>
            </a:r>
            <a:r>
              <a:rPr lang="en-US" altLang="zh-CN" sz="3000" b="1" dirty="0"/>
              <a:t>(0.2~0.6)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3000" b="1" dirty="0"/>
              <a:t>different </a:t>
            </a:r>
            <a:r>
              <a:rPr lang="en-US" altLang="zh-CN" sz="3000" b="1" dirty="0">
                <a:solidFill>
                  <a:srgbClr val="FF0000"/>
                </a:solidFill>
              </a:rPr>
              <a:t>fabrication </a:t>
            </a:r>
            <a:r>
              <a:rPr lang="en-US" altLang="zh-CN" sz="3000" b="1" dirty="0"/>
              <a:t>processes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0532" y="222262"/>
            <a:ext cx="90829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000" b="1" dirty="0">
                <a:ea typeface="黑体" pitchFamily="49" charset="-122"/>
              </a:rPr>
              <a:t>Comparison of globe lens and self-focusing lens</a:t>
            </a:r>
            <a:endParaRPr lang="zh-CN" altLang="en-US" sz="3000" b="1" dirty="0">
              <a:ea typeface="黑体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14282" y="3532062"/>
            <a:ext cx="4357718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zh-CN" sz="2000" b="1" dirty="0"/>
              <a:t>1</a:t>
            </a:r>
            <a:r>
              <a:rPr lang="en-US" altLang="zh-CN" sz="2000" b="1" dirty="0">
                <a:latin typeface="宋体" pitchFamily="2" charset="-122"/>
              </a:rPr>
              <a:t>.</a:t>
            </a:r>
            <a:r>
              <a:rPr lang="en-US" altLang="zh-CN" sz="2000" b="1" dirty="0">
                <a:solidFill>
                  <a:srgbClr val="FF0000"/>
                </a:solidFill>
                <a:latin typeface="Arial "/>
              </a:rPr>
              <a:t>Uniform</a:t>
            </a:r>
            <a:r>
              <a:rPr lang="en-US" altLang="zh-CN" sz="2000" b="1" dirty="0">
                <a:latin typeface="Arial "/>
              </a:rPr>
              <a:t> refractive index profile</a:t>
            </a:r>
            <a:endParaRPr lang="zh-CN" altLang="en-US" sz="2000" b="1" dirty="0">
              <a:latin typeface="宋体" pitchFamily="2" charset="-122"/>
            </a:endParaRPr>
          </a:p>
          <a:p>
            <a:pPr algn="just" eaLnBrk="0" hangingPunct="0">
              <a:spcBef>
                <a:spcPct val="50000"/>
              </a:spcBef>
            </a:pPr>
            <a:r>
              <a:rPr lang="en-US" altLang="zh-CN" sz="2000" b="1" dirty="0">
                <a:latin typeface="Arial "/>
              </a:rPr>
              <a:t>2. Imaging by bended  </a:t>
            </a:r>
            <a:r>
              <a:rPr lang="en-US" altLang="zh-CN" sz="2000" b="1" dirty="0">
                <a:solidFill>
                  <a:srgbClr val="FF0000"/>
                </a:solidFill>
                <a:latin typeface="Arial "/>
              </a:rPr>
              <a:t>interface</a:t>
            </a:r>
            <a:r>
              <a:rPr lang="en-US" altLang="zh-CN" sz="2000" b="1" dirty="0">
                <a:latin typeface="Arial "/>
              </a:rPr>
              <a:t> 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zh-CN" sz="2000" b="1" dirty="0">
                <a:latin typeface="Arial "/>
              </a:rPr>
              <a:t>3. To improve the imaging quality by careful </a:t>
            </a:r>
            <a:r>
              <a:rPr lang="en-US" altLang="zh-CN" sz="2000" b="1" dirty="0">
                <a:solidFill>
                  <a:srgbClr val="FF0000"/>
                </a:solidFill>
                <a:latin typeface="Arial "/>
              </a:rPr>
              <a:t>aspheric</a:t>
            </a:r>
            <a:r>
              <a:rPr lang="en-US" altLang="zh-CN" sz="2000" b="1" dirty="0">
                <a:latin typeface="Arial "/>
              </a:rPr>
              <a:t> design thus removing the spherical aberration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43438" y="3612253"/>
            <a:ext cx="4214843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latin typeface="Arial "/>
              </a:rPr>
              <a:t>1. </a:t>
            </a:r>
            <a:r>
              <a:rPr lang="en-US" altLang="zh-CN" sz="2000" b="1" dirty="0">
                <a:solidFill>
                  <a:srgbClr val="1807B9"/>
                </a:solidFill>
                <a:latin typeface="Arial "/>
              </a:rPr>
              <a:t>Graded</a:t>
            </a:r>
            <a:r>
              <a:rPr lang="en-US" altLang="zh-CN" sz="2000" b="1" dirty="0">
                <a:latin typeface="Arial "/>
              </a:rPr>
              <a:t> refractive index profile</a:t>
            </a:r>
            <a:endParaRPr lang="zh-CN" altLang="en-US" sz="2000" b="1" dirty="0">
              <a:latin typeface="宋体" pitchFamily="2" charset="-122"/>
            </a:endParaRPr>
          </a:p>
          <a:p>
            <a:pPr algn="just"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latin typeface="Arial "/>
              </a:rPr>
              <a:t>2. Imaging based on the bended light </a:t>
            </a:r>
            <a:r>
              <a:rPr lang="en-US" altLang="zh-CN" sz="2000" b="1" dirty="0">
                <a:solidFill>
                  <a:srgbClr val="1807B9"/>
                </a:solidFill>
                <a:latin typeface="Arial "/>
              </a:rPr>
              <a:t>ray trace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altLang="zh-CN" sz="2000" b="1" dirty="0">
                <a:latin typeface="Arial "/>
              </a:rPr>
              <a:t>3. To improve the imaging quality by optimizing </a:t>
            </a:r>
            <a:r>
              <a:rPr lang="en-US" altLang="zh-CN" sz="2000" b="1" dirty="0">
                <a:solidFill>
                  <a:srgbClr val="1807B9"/>
                </a:solidFill>
                <a:latin typeface="Arial "/>
              </a:rPr>
              <a:t>refractive index </a:t>
            </a:r>
            <a:r>
              <a:rPr lang="en-US" altLang="zh-CN" sz="2000" b="1" dirty="0">
                <a:latin typeface="Arial "/>
              </a:rPr>
              <a:t>profile</a:t>
            </a:r>
            <a:endParaRPr lang="zh-CN" altLang="en-US" sz="2000" b="1" dirty="0">
              <a:latin typeface="Arial 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68313" y="1857364"/>
            <a:ext cx="3733800" cy="1143000"/>
            <a:chOff x="336" y="1536"/>
            <a:chExt cx="2352" cy="720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248" y="1536"/>
              <a:ext cx="288" cy="72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0099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36" y="1872"/>
              <a:ext cx="235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528" y="1584"/>
              <a:ext cx="2064" cy="672"/>
              <a:chOff x="528" y="1584"/>
              <a:chExt cx="2064" cy="672"/>
            </a:xfrm>
          </p:grpSpPr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 flipV="1">
                <a:off x="528" y="15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10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2064" cy="67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2"/>
              <p:cNvSpPr>
                <a:spLocks noChangeShapeType="1"/>
              </p:cNvSpPr>
              <p:nvPr/>
            </p:nvSpPr>
            <p:spPr bwMode="auto">
              <a:xfrm>
                <a:off x="1488" y="1632"/>
                <a:ext cx="912" cy="62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3"/>
              <p:cNvSpPr>
                <a:spLocks noChangeShapeType="1"/>
              </p:cNvSpPr>
              <p:nvPr/>
            </p:nvSpPr>
            <p:spPr bwMode="auto">
              <a:xfrm>
                <a:off x="2208" y="187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095900" y="1762124"/>
            <a:ext cx="3048000" cy="1524000"/>
            <a:chOff x="3312" y="1008"/>
            <a:chExt cx="1920" cy="960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312" y="1008"/>
              <a:ext cx="1920" cy="9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50000">
                  <a:srgbClr val="008080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3312" y="1008"/>
              <a:ext cx="1920" cy="912"/>
              <a:chOff x="3360" y="752"/>
              <a:chExt cx="1920" cy="912"/>
            </a:xfrm>
          </p:grpSpPr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3360" y="752"/>
                <a:ext cx="1920" cy="896"/>
              </a:xfrm>
              <a:custGeom>
                <a:avLst/>
                <a:gdLst>
                  <a:gd name="T0" fmla="*/ 0 w 1920"/>
                  <a:gd name="T1" fmla="*/ 448 h 896"/>
                  <a:gd name="T2" fmla="*/ 480 w 1920"/>
                  <a:gd name="T3" fmla="*/ 64 h 896"/>
                  <a:gd name="T4" fmla="*/ 1392 w 1920"/>
                  <a:gd name="T5" fmla="*/ 832 h 896"/>
                  <a:gd name="T6" fmla="*/ 1920 w 1920"/>
                  <a:gd name="T7" fmla="*/ 448 h 8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0"/>
                  <a:gd name="T13" fmla="*/ 0 h 896"/>
                  <a:gd name="T14" fmla="*/ 1920 w 1920"/>
                  <a:gd name="T15" fmla="*/ 896 h 8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0" h="896">
                    <a:moveTo>
                      <a:pt x="0" y="448"/>
                    </a:moveTo>
                    <a:cubicBezTo>
                      <a:pt x="124" y="224"/>
                      <a:pt x="248" y="0"/>
                      <a:pt x="480" y="64"/>
                    </a:cubicBezTo>
                    <a:cubicBezTo>
                      <a:pt x="712" y="128"/>
                      <a:pt x="1152" y="768"/>
                      <a:pt x="1392" y="832"/>
                    </a:cubicBezTo>
                    <a:cubicBezTo>
                      <a:pt x="1632" y="896"/>
                      <a:pt x="1776" y="672"/>
                      <a:pt x="1920" y="448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 rot="217792" flipH="1">
                <a:off x="3360" y="768"/>
                <a:ext cx="1920" cy="896"/>
              </a:xfrm>
              <a:custGeom>
                <a:avLst/>
                <a:gdLst>
                  <a:gd name="T0" fmla="*/ 0 w 1920"/>
                  <a:gd name="T1" fmla="*/ 448 h 896"/>
                  <a:gd name="T2" fmla="*/ 480 w 1920"/>
                  <a:gd name="T3" fmla="*/ 64 h 896"/>
                  <a:gd name="T4" fmla="*/ 1392 w 1920"/>
                  <a:gd name="T5" fmla="*/ 832 h 896"/>
                  <a:gd name="T6" fmla="*/ 1920 w 1920"/>
                  <a:gd name="T7" fmla="*/ 448 h 8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0"/>
                  <a:gd name="T13" fmla="*/ 0 h 896"/>
                  <a:gd name="T14" fmla="*/ 1920 w 1920"/>
                  <a:gd name="T15" fmla="*/ 896 h 8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0" h="896">
                    <a:moveTo>
                      <a:pt x="0" y="448"/>
                    </a:moveTo>
                    <a:cubicBezTo>
                      <a:pt x="124" y="224"/>
                      <a:pt x="248" y="0"/>
                      <a:pt x="480" y="64"/>
                    </a:cubicBezTo>
                    <a:cubicBezTo>
                      <a:pt x="712" y="128"/>
                      <a:pt x="1152" y="768"/>
                      <a:pt x="1392" y="832"/>
                    </a:cubicBezTo>
                    <a:cubicBezTo>
                      <a:pt x="1632" y="896"/>
                      <a:pt x="1776" y="672"/>
                      <a:pt x="1920" y="448"/>
                    </a:cubicBez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37946" y="667453"/>
            <a:ext cx="864399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500" b="1" dirty="0"/>
              <a:t>Compared to conventional globe lens, the self-focusing lens has a series of </a:t>
            </a:r>
            <a:r>
              <a:rPr lang="en-US" altLang="zh-CN" sz="2500" b="1" dirty="0">
                <a:solidFill>
                  <a:srgbClr val="FF0000"/>
                </a:solidFill>
              </a:rPr>
              <a:t>advantages</a:t>
            </a:r>
            <a:r>
              <a:rPr lang="en-US" altLang="zh-CN" sz="2500" b="1" dirty="0"/>
              <a:t>. 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14282" y="2500306"/>
            <a:ext cx="8501122" cy="325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rgbClr val="FF0000"/>
                </a:solidFill>
              </a:rPr>
              <a:t>Advantages</a:t>
            </a:r>
            <a:r>
              <a:rPr lang="en-US" altLang="zh-CN" sz="2500" b="1" dirty="0"/>
              <a:t>:</a:t>
            </a:r>
            <a:r>
              <a:rPr lang="en-US" altLang="zh-CN" sz="2800" dirty="0">
                <a:latin typeface="Arial "/>
              </a:rPr>
              <a:t> </a:t>
            </a:r>
          </a:p>
          <a:p>
            <a:pPr marL="457200" lvl="0" indent="-4572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zh-CN" sz="25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Tiny</a:t>
            </a:r>
          </a:p>
          <a:p>
            <a:pPr marL="457200" lvl="0" indent="-457200" algn="just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Smooth </a:t>
            </a:r>
            <a:r>
              <a:rPr lang="en-US" altLang="zh-CN" sz="25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surface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and ease of optical </a:t>
            </a:r>
            <a:r>
              <a:rPr lang="en-US" altLang="zh-CN" sz="25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processing</a:t>
            </a:r>
            <a:endParaRPr lang="zh-CN" altLang="en-US" sz="25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rabicPeriod" startAt="3"/>
              <a:defRPr/>
            </a:pP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focal length 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and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imaging characteristic 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can be flexibly changed by </a:t>
            </a:r>
            <a:r>
              <a:rPr lang="en-US" altLang="zh-CN" sz="25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varying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its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length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and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refractive index 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profile</a:t>
            </a:r>
          </a:p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Tx/>
              <a:buAutoNum type="arabicPeriod" startAt="3"/>
              <a:defRPr/>
            </a:pP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Its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aberration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can be </a:t>
            </a:r>
            <a:r>
              <a:rPr lang="en-US" altLang="zh-CN" sz="25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controlled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by optimizing the </a:t>
            </a:r>
            <a:r>
              <a:rPr lang="en-US" altLang="zh-CN" sz="25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refractive index </a:t>
            </a:r>
            <a:r>
              <a:rPr lang="en-US" altLang="zh-CN" sz="25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profile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" y="227365"/>
            <a:ext cx="60997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(3) Refractive index of self-focusing lens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4800" y="1447800"/>
            <a:ext cx="8839200" cy="48307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Transmission trace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of the light ray:</a:t>
            </a:r>
            <a:endParaRPr lang="en-US" altLang="zh-CN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Self</a:t>
            </a:r>
            <a:r>
              <a:rPr kumimoji="0" lang="en-US" altLang="zh-CN" sz="22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-focusing lens usually satisfies the </a:t>
            </a:r>
            <a:r>
              <a:rPr lang="en-US" altLang="zh-CN" sz="22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807B9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quare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1807B9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law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index profile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lvl="0" indent="-256032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2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Compared to the fiber with a square law index profile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thus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  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3"/>
              <a:buChar char=""/>
              <a:tabLst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</p:txBody>
      </p:sp>
      <p:graphicFrame>
        <p:nvGraphicFramePr>
          <p:cNvPr id="2867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033041"/>
              </p:ext>
            </p:extLst>
          </p:nvPr>
        </p:nvGraphicFramePr>
        <p:xfrm>
          <a:off x="2987824" y="2476085"/>
          <a:ext cx="2798622" cy="53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4" name="Equation" r:id="rId3" imgW="1244600" imgH="241300" progId="Equation.DSMT4">
                  <p:embed/>
                </p:oleObj>
              </mc:Choice>
              <mc:Fallback>
                <p:oleObj name="Equation" r:id="rId3" imgW="12446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476085"/>
                        <a:ext cx="2798622" cy="5333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93680"/>
              </p:ext>
            </p:extLst>
          </p:nvPr>
        </p:nvGraphicFramePr>
        <p:xfrm>
          <a:off x="2411760" y="3371557"/>
          <a:ext cx="3899524" cy="793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5" name="Equation" r:id="rId5" imgW="1473200" imgH="304800" progId="Equation.DSMT4">
                  <p:embed/>
                </p:oleObj>
              </mc:Choice>
              <mc:Fallback>
                <p:oleObj name="Equation" r:id="rId5" imgW="1473200" imgH="304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371557"/>
                        <a:ext cx="3899524" cy="7932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53716"/>
              </p:ext>
            </p:extLst>
          </p:nvPr>
        </p:nvGraphicFramePr>
        <p:xfrm>
          <a:off x="1351757" y="4310128"/>
          <a:ext cx="1636067" cy="1246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6" name="Equation" r:id="rId7" imgW="507780" imgH="393529" progId="Equation.DSMT4">
                  <p:embed/>
                </p:oleObj>
              </mc:Choice>
              <mc:Fallback>
                <p:oleObj name="Equation" r:id="rId7" imgW="507780" imgH="39352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1757" y="4310128"/>
                        <a:ext cx="1636067" cy="12460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489931" y="4951662"/>
            <a:ext cx="5654069" cy="143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Δ——Relative refractive index</a:t>
            </a:r>
            <a:r>
              <a:rPr lang="zh-CN" altLang="en-US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  <a:endParaRPr lang="en-US" altLang="zh-CN" sz="25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a——Radius</a:t>
            </a:r>
            <a:r>
              <a:rPr lang="zh-CN" altLang="en-US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  <a:endParaRPr lang="en-US" altLang="zh-CN" sz="25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500" b="1" baseline="-250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——Refractive index at the fiber axis</a:t>
            </a:r>
            <a:endParaRPr lang="zh-CN" altLang="en-US" sz="25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214282" y="1831996"/>
            <a:ext cx="8658228" cy="4525962"/>
          </a:xfrm>
          <a:prstGeom prst="rect">
            <a:avLst/>
          </a:prstGeom>
        </p:spPr>
        <p:txBody>
          <a:bodyPr/>
          <a:lstStyle/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(1) Collimating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lens </a:t>
            </a:r>
            <a:r>
              <a: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准直透镜</a:t>
            </a: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514350" indent="-514350" algn="just">
              <a:spcBef>
                <a:spcPct val="20000"/>
              </a:spcBef>
              <a:defRPr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Transforming the light from </a:t>
            </a:r>
            <a:r>
              <a:rPr lang="en-US" altLang="zh-CN" sz="2400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 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 </a:t>
            </a: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parallel light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AutoNum type="arabicParenBoth"/>
              <a:tabLst/>
              <a:defRPr/>
            </a:pP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514350" indent="-514350" algn="just">
              <a:spcBef>
                <a:spcPct val="20000"/>
              </a:spcBef>
              <a:defRPr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(2) Coupling lens </a:t>
            </a:r>
            <a:r>
              <a: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耦合透镜</a:t>
            </a: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514350" indent="-514350" algn="just">
              <a:spcBef>
                <a:spcPct val="20000"/>
              </a:spcBef>
              <a:defRPr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the light from </a:t>
            </a:r>
            <a:r>
              <a:rPr lang="en-US" altLang="zh-CN" sz="2400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LD 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 </a:t>
            </a:r>
            <a:r>
              <a:rPr lang="en-US" altLang="zh-CN" sz="2400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to the </a:t>
            </a: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other fiber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AutoNum type="arabicParenBoth"/>
              <a:tabLst/>
              <a:defRPr/>
            </a:pPr>
            <a:endParaRPr lang="en-US" altLang="zh-CN" sz="29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514350" marR="0" lvl="0" indent="-5143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zh-CN" sz="29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lvl="0" indent="-3429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200" dirty="0"/>
              <a:t>    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zh-CN" altLang="en-US" sz="2200" dirty="0"/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200" dirty="0"/>
              <a:t>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1746" y="518234"/>
            <a:ext cx="85725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(4) Types of self-focusing lens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>
            <a:spLocks/>
          </p:cNvSpPr>
          <p:nvPr/>
        </p:nvSpPr>
        <p:spPr>
          <a:xfrm>
            <a:off x="242886" y="1857364"/>
            <a:ext cx="8658228" cy="45259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Pitch (P)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It</a:t>
            </a:r>
            <a:r>
              <a:rPr lang="en-US" altLang="zh-CN" sz="29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represents the </a:t>
            </a:r>
            <a:r>
              <a:rPr lang="en-US" altLang="zh-CN" sz="29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transmission period</a:t>
            </a:r>
            <a:r>
              <a:rPr lang="en-US" altLang="zh-CN" sz="29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of the light.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9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9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9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9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900" dirty="0"/>
              <a:t>Any input light rays can be also transformed to       parallel light rays by carefully </a:t>
            </a:r>
            <a:r>
              <a:rPr lang="en-US" altLang="zh-CN" sz="2900" dirty="0">
                <a:solidFill>
                  <a:srgbClr val="FF0000"/>
                </a:solidFill>
              </a:rPr>
              <a:t>adjusting P</a:t>
            </a:r>
            <a:r>
              <a:rPr lang="en-US" altLang="zh-CN" sz="2900" dirty="0"/>
              <a:t>.  </a:t>
            </a:r>
          </a:p>
          <a:p>
            <a:pPr marL="342900" lvl="0" indent="-3429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200" dirty="0"/>
              <a:t>    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zh-CN" altLang="en-US" sz="2200" dirty="0"/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200" dirty="0"/>
              <a:t>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5720" y="711270"/>
            <a:ext cx="85725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An important parameter of self-focusing lens</a:t>
            </a:r>
            <a:endParaRPr lang="zh-CN" altLang="en-US" sz="3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Freeform 17"/>
          <p:cNvSpPr>
            <a:spLocks/>
          </p:cNvSpPr>
          <p:nvPr/>
        </p:nvSpPr>
        <p:spPr bwMode="auto">
          <a:xfrm>
            <a:off x="2714612" y="2972556"/>
            <a:ext cx="3048000" cy="1422400"/>
          </a:xfrm>
          <a:custGeom>
            <a:avLst/>
            <a:gdLst>
              <a:gd name="T0" fmla="*/ 0 w 1920"/>
              <a:gd name="T1" fmla="*/ 448 h 896"/>
              <a:gd name="T2" fmla="*/ 480 w 1920"/>
              <a:gd name="T3" fmla="*/ 64 h 896"/>
              <a:gd name="T4" fmla="*/ 1392 w 1920"/>
              <a:gd name="T5" fmla="*/ 832 h 896"/>
              <a:gd name="T6" fmla="*/ 1920 w 1920"/>
              <a:gd name="T7" fmla="*/ 448 h 896"/>
              <a:gd name="T8" fmla="*/ 0 60000 65536"/>
              <a:gd name="T9" fmla="*/ 0 60000 65536"/>
              <a:gd name="T10" fmla="*/ 0 60000 65536"/>
              <a:gd name="T11" fmla="*/ 0 60000 65536"/>
              <a:gd name="T12" fmla="*/ 0 w 1920"/>
              <a:gd name="T13" fmla="*/ 0 h 896"/>
              <a:gd name="T14" fmla="*/ 1920 w 1920"/>
              <a:gd name="T15" fmla="*/ 896 h 8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0" h="896">
                <a:moveTo>
                  <a:pt x="0" y="448"/>
                </a:moveTo>
                <a:cubicBezTo>
                  <a:pt x="124" y="224"/>
                  <a:pt x="248" y="0"/>
                  <a:pt x="480" y="64"/>
                </a:cubicBezTo>
                <a:cubicBezTo>
                  <a:pt x="712" y="128"/>
                  <a:pt x="1152" y="768"/>
                  <a:pt x="1392" y="832"/>
                </a:cubicBezTo>
                <a:cubicBezTo>
                  <a:pt x="1632" y="896"/>
                  <a:pt x="1776" y="672"/>
                  <a:pt x="1920" y="448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14612" y="2966196"/>
            <a:ext cx="3071834" cy="14287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71934" y="4752146"/>
            <a:ext cx="3978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0070C0"/>
                </a:solidFill>
              </a:rPr>
              <a:t>P</a:t>
            </a:r>
            <a:endParaRPr lang="zh-CN" altLang="en-US" sz="2500" dirty="0">
              <a:solidFill>
                <a:srgbClr val="0070C0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 rot="16200000">
            <a:off x="4107653" y="3073353"/>
            <a:ext cx="285752" cy="307183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81705" y="344043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Collimating lens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1195755" y="1915679"/>
            <a:ext cx="221457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10333" y="1058423"/>
            <a:ext cx="1714512" cy="2000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5124845" y="2772935"/>
            <a:ext cx="2714644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124845" y="1058423"/>
            <a:ext cx="2714644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24845" y="1308297"/>
            <a:ext cx="27146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173423" y="2761505"/>
            <a:ext cx="27146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52879" y="112986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14282" y="3351667"/>
            <a:ext cx="892971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 fiber is placed at the </a:t>
            </a:r>
            <a:r>
              <a:rPr lang="en-US" altLang="zh-CN" sz="23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focal point </a:t>
            </a:r>
            <a:r>
              <a:rPr lang="en-US" altLang="zh-CN" sz="2300" b="1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of the self-focusing lens</a:t>
            </a:r>
            <a:endParaRPr lang="zh-CN" altLang="en-US" sz="2300" b="1" dirty="0"/>
          </a:p>
        </p:txBody>
      </p:sp>
      <p:graphicFrame>
        <p:nvGraphicFramePr>
          <p:cNvPr id="1146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990099"/>
              </p:ext>
            </p:extLst>
          </p:nvPr>
        </p:nvGraphicFramePr>
        <p:xfrm>
          <a:off x="82536" y="4144384"/>
          <a:ext cx="6399631" cy="2252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6" name="Equation" r:id="rId3" imgW="2234880" imgH="787320" progId="Equation.DSMT4">
                  <p:embed/>
                </p:oleObj>
              </mc:Choice>
              <mc:Fallback>
                <p:oleObj name="Equation" r:id="rId3" imgW="2234880" imgH="78732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6" y="4144384"/>
                        <a:ext cx="6399631" cy="22526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/>
          <p:cNvCxnSpPr/>
          <p:nvPr/>
        </p:nvCxnSpPr>
        <p:spPr>
          <a:xfrm rot="5400000" flipH="1" flipV="1">
            <a:off x="7446580" y="1594208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5400000">
            <a:off x="7445786" y="2522902"/>
            <a:ext cx="50086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195755" y="1558489"/>
            <a:ext cx="2214578" cy="10715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87309"/>
              </p:ext>
            </p:extLst>
          </p:nvPr>
        </p:nvGraphicFramePr>
        <p:xfrm>
          <a:off x="7625175" y="1844240"/>
          <a:ext cx="285752" cy="395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7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5175" y="1844240"/>
                        <a:ext cx="285752" cy="395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60873"/>
              </p:ext>
            </p:extLst>
          </p:nvPr>
        </p:nvGraphicFramePr>
        <p:xfrm>
          <a:off x="7839489" y="986985"/>
          <a:ext cx="2857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8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9489" y="986985"/>
                        <a:ext cx="28575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46959"/>
              </p:ext>
            </p:extLst>
          </p:nvPr>
        </p:nvGraphicFramePr>
        <p:xfrm>
          <a:off x="6579848" y="4626203"/>
          <a:ext cx="2090653" cy="174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9" name="Equation" r:id="rId9" imgW="507960" imgH="431640" progId="Equation.DSMT4">
                  <p:embed/>
                </p:oleObj>
              </mc:Choice>
              <mc:Fallback>
                <p:oleObj name="Equation" r:id="rId9" imgW="50796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9848" y="4626203"/>
                        <a:ext cx="2090653" cy="17422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 rot="5400000">
            <a:off x="2410995" y="1487051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5400000" flipH="1" flipV="1">
            <a:off x="2374482" y="2665778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46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850304"/>
              </p:ext>
            </p:extLst>
          </p:nvPr>
        </p:nvGraphicFramePr>
        <p:xfrm>
          <a:off x="2195887" y="701233"/>
          <a:ext cx="8794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0" name="Equation" r:id="rId11" imgW="507960" imgH="241200" progId="Equation.DSMT4">
                  <p:embed/>
                </p:oleObj>
              </mc:Choice>
              <mc:Fallback>
                <p:oleObj name="Equation" r:id="rId11" imgW="507960" imgH="241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887" y="701233"/>
                        <a:ext cx="87947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弧形 34"/>
          <p:cNvSpPr/>
          <p:nvPr/>
        </p:nvSpPr>
        <p:spPr>
          <a:xfrm>
            <a:off x="7410861" y="1129861"/>
            <a:ext cx="142876" cy="35719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419872" y="1267983"/>
            <a:ext cx="1724025" cy="781050"/>
          </a:xfrm>
          <a:custGeom>
            <a:avLst/>
            <a:gdLst>
              <a:gd name="connsiteX0" fmla="*/ 0 w 1724025"/>
              <a:gd name="connsiteY0" fmla="*/ 781050 h 781050"/>
              <a:gd name="connsiteX1" fmla="*/ 485775 w 1724025"/>
              <a:gd name="connsiteY1" fmla="*/ 381000 h 781050"/>
              <a:gd name="connsiteX2" fmla="*/ 895350 w 1724025"/>
              <a:gd name="connsiteY2" fmla="*/ 171450 h 781050"/>
              <a:gd name="connsiteX3" fmla="*/ 1724025 w 1724025"/>
              <a:gd name="connsiteY3" fmla="*/ 0 h 781050"/>
              <a:gd name="connsiteX0" fmla="*/ 0 w 1724025"/>
              <a:gd name="connsiteY0" fmla="*/ 781050 h 781050"/>
              <a:gd name="connsiteX1" fmla="*/ 485775 w 1724025"/>
              <a:gd name="connsiteY1" fmla="*/ 381000 h 781050"/>
              <a:gd name="connsiteX2" fmla="*/ 895350 w 1724025"/>
              <a:gd name="connsiteY2" fmla="*/ 171450 h 781050"/>
              <a:gd name="connsiteX3" fmla="*/ 1724025 w 1724025"/>
              <a:gd name="connsiteY3" fmla="*/ 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025" h="781050">
                <a:moveTo>
                  <a:pt x="0" y="781050"/>
                </a:moveTo>
                <a:cubicBezTo>
                  <a:pt x="168275" y="631825"/>
                  <a:pt x="336550" y="482600"/>
                  <a:pt x="485775" y="381000"/>
                </a:cubicBezTo>
                <a:cubicBezTo>
                  <a:pt x="635000" y="279400"/>
                  <a:pt x="688975" y="234950"/>
                  <a:pt x="895350" y="171450"/>
                </a:cubicBezTo>
                <a:cubicBezTo>
                  <a:pt x="1101725" y="107950"/>
                  <a:pt x="1595438" y="41275"/>
                  <a:pt x="1724025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flipV="1">
            <a:off x="3410333" y="2058555"/>
            <a:ext cx="1724025" cy="714380"/>
          </a:xfrm>
          <a:custGeom>
            <a:avLst/>
            <a:gdLst>
              <a:gd name="connsiteX0" fmla="*/ 0 w 1724025"/>
              <a:gd name="connsiteY0" fmla="*/ 781050 h 781050"/>
              <a:gd name="connsiteX1" fmla="*/ 485775 w 1724025"/>
              <a:gd name="connsiteY1" fmla="*/ 381000 h 781050"/>
              <a:gd name="connsiteX2" fmla="*/ 895350 w 1724025"/>
              <a:gd name="connsiteY2" fmla="*/ 171450 h 781050"/>
              <a:gd name="connsiteX3" fmla="*/ 1724025 w 1724025"/>
              <a:gd name="connsiteY3" fmla="*/ 0 h 781050"/>
              <a:gd name="connsiteX0" fmla="*/ 0 w 1724025"/>
              <a:gd name="connsiteY0" fmla="*/ 781050 h 781050"/>
              <a:gd name="connsiteX1" fmla="*/ 485775 w 1724025"/>
              <a:gd name="connsiteY1" fmla="*/ 381000 h 781050"/>
              <a:gd name="connsiteX2" fmla="*/ 895350 w 1724025"/>
              <a:gd name="connsiteY2" fmla="*/ 171450 h 781050"/>
              <a:gd name="connsiteX3" fmla="*/ 1724025 w 1724025"/>
              <a:gd name="connsiteY3" fmla="*/ 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025" h="781050">
                <a:moveTo>
                  <a:pt x="0" y="781050"/>
                </a:moveTo>
                <a:cubicBezTo>
                  <a:pt x="168275" y="631825"/>
                  <a:pt x="336550" y="482600"/>
                  <a:pt x="485775" y="381000"/>
                </a:cubicBezTo>
                <a:cubicBezTo>
                  <a:pt x="635000" y="279400"/>
                  <a:pt x="688975" y="234950"/>
                  <a:pt x="895350" y="171450"/>
                </a:cubicBezTo>
                <a:cubicBezTo>
                  <a:pt x="1101725" y="107950"/>
                  <a:pt x="1595438" y="41275"/>
                  <a:pt x="1724025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035074" y="2709882"/>
          <a:ext cx="6965950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3" name="Designer 3.1 Drawing" r:id="rId3" imgW="6962775" imgH="2733675" progId="">
                  <p:embed/>
                </p:oleObj>
              </mc:Choice>
              <mc:Fallback>
                <p:oleObj name="Designer 3.1 Drawing" r:id="rId3" imgW="6962775" imgH="2733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74" y="2709882"/>
                        <a:ext cx="6965950" cy="2735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54274" y="1792281"/>
            <a:ext cx="26840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0.25P lens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41660" y="1000108"/>
            <a:ext cx="471635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Collimating lens</a:t>
            </a:r>
            <a:endParaRPr lang="zh-CN" altLang="en-US" sz="5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59568" y="548680"/>
            <a:ext cx="8424863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 components can be broadly classified as follows:</a:t>
            </a:r>
          </a:p>
          <a:p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Amplitude/intensity  components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Couplers,	  Attenuators,  Reflectors</a:t>
            </a:r>
          </a:p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components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Phase shifters,  Phase modulators</a:t>
            </a:r>
          </a:p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Polarization components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Polarizers,   Polarization splitters,   Polarization controllers</a:t>
            </a:r>
          </a:p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Wavelength components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Wavelength filters,  Wavelength division multiplexers/demultiplexers</a:t>
            </a:r>
          </a:p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components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Frequency shifters,  Filters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242886" y="438955"/>
            <a:ext cx="8658228" cy="2525698"/>
          </a:xfrm>
          <a:prstGeom prst="rect">
            <a:avLst/>
          </a:prstGeom>
        </p:spPr>
        <p:txBody>
          <a:bodyPr/>
          <a:lstStyle/>
          <a:p>
            <a:pPr marL="342900" lvl="0" indent="-3429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300" dirty="0"/>
              <a:t>For 0.25 P lens:</a:t>
            </a:r>
          </a:p>
          <a:p>
            <a:pPr marL="342900" lvl="0" indent="-3429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300" dirty="0"/>
              <a:t>    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zh-CN" altLang="en-US" sz="2300" dirty="0"/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2300" dirty="0"/>
              <a:t> 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529859"/>
              </p:ext>
            </p:extLst>
          </p:nvPr>
        </p:nvGraphicFramePr>
        <p:xfrm>
          <a:off x="483058" y="1124744"/>
          <a:ext cx="1707286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1" name="Equation" r:id="rId3" imgW="622080" imgH="393480" progId="Equation.DSMT4">
                  <p:embed/>
                </p:oleObj>
              </mc:Choice>
              <mc:Fallback>
                <p:oleObj name="Equation" r:id="rId3" imgW="6220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58" y="1124744"/>
                        <a:ext cx="1707286" cy="10801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31026"/>
              </p:ext>
            </p:extLst>
          </p:nvPr>
        </p:nvGraphicFramePr>
        <p:xfrm>
          <a:off x="3214678" y="1021862"/>
          <a:ext cx="1904592" cy="125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2" name="Equation" r:id="rId5" imgW="711000" imgH="469800" progId="Equation.DSMT4">
                  <p:embed/>
                </p:oleObj>
              </mc:Choice>
              <mc:Fallback>
                <p:oleObj name="Equation" r:id="rId5" imgW="711000" imgH="469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1021862"/>
                        <a:ext cx="1904592" cy="12567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487604"/>
              </p:ext>
            </p:extLst>
          </p:nvPr>
        </p:nvGraphicFramePr>
        <p:xfrm>
          <a:off x="3130584" y="2363959"/>
          <a:ext cx="5591140" cy="70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3" name="Equation" r:id="rId7" imgW="2120760" imgH="266400" progId="Equation.DSMT4">
                  <p:embed/>
                </p:oleObj>
              </mc:Choice>
              <mc:Fallback>
                <p:oleObj name="Equation" r:id="rId7" imgW="2120760" imgH="2664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84" y="2363959"/>
                        <a:ext cx="5591140" cy="703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42886" y="3204809"/>
            <a:ext cx="82868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300" dirty="0"/>
              <a:t>Beam width is proportional to NA, and the divergence is to fiber radius.</a:t>
            </a:r>
          </a:p>
        </p:txBody>
      </p:sp>
      <p:sp>
        <p:nvSpPr>
          <p:cNvPr id="10" name="矩形 9"/>
          <p:cNvSpPr/>
          <p:nvPr/>
        </p:nvSpPr>
        <p:spPr>
          <a:xfrm>
            <a:off x="270990" y="4203586"/>
            <a:ext cx="8286808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e.g.</a:t>
            </a: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Single mode fiber (NA=0.1, a=10 um), beam width=0.67 mm, beam divergence=1.5</a:t>
            </a:r>
            <a:r>
              <a:rPr lang="en-US" altLang="zh-CN" sz="24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×10</a:t>
            </a:r>
            <a:r>
              <a:rPr lang="en-US" altLang="zh-CN" sz="2400" baseline="300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-3 </a:t>
            </a:r>
            <a:r>
              <a:rPr lang="en-US" altLang="zh-CN" sz="2400" dirty="0" err="1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rad</a:t>
            </a:r>
            <a:endParaRPr lang="en-US" altLang="zh-CN" sz="2400" dirty="0">
              <a:solidFill>
                <a:prstClr val="black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Multimode fiber (NA=0.2, a=50 mm), beam width=1.33 mm, beam divergence=7.5</a:t>
            </a:r>
            <a:r>
              <a:rPr lang="en-US" altLang="zh-CN" sz="24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×10</a:t>
            </a:r>
            <a:r>
              <a:rPr lang="en-US" altLang="zh-CN" sz="2400" baseline="300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-3</a:t>
            </a:r>
            <a:r>
              <a:rPr lang="en-US" altLang="zh-CN" sz="2400" dirty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</a:rPr>
              <a:t>rad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309602" y="1557647"/>
            <a:ext cx="78581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75624" y="188640"/>
            <a:ext cx="2792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lens </a:t>
            </a:r>
            <a:endParaRPr lang="zh-CN" altLang="en-US" sz="3200" b="1" dirty="0"/>
          </a:p>
        </p:txBody>
      </p:sp>
      <p:sp>
        <p:nvSpPr>
          <p:cNvPr id="14" name="矩形 13"/>
          <p:cNvSpPr/>
          <p:nvPr/>
        </p:nvSpPr>
        <p:spPr>
          <a:xfrm>
            <a:off x="3675690" y="831582"/>
            <a:ext cx="1714512" cy="20002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04648" y="1658358"/>
            <a:ext cx="221457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04648" y="1270688"/>
            <a:ext cx="2214578" cy="10715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390466" y="760144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/>
          </a:p>
        </p:txBody>
      </p:sp>
      <p:graphicFrame>
        <p:nvGraphicFramePr>
          <p:cNvPr id="1382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644982"/>
              </p:ext>
            </p:extLst>
          </p:nvPr>
        </p:nvGraphicFramePr>
        <p:xfrm>
          <a:off x="455124" y="2900775"/>
          <a:ext cx="6441132" cy="105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25" name="Equation" r:id="rId3" imgW="3085920" imgH="507960" progId="Equation.DSMT4">
                  <p:embed/>
                </p:oleObj>
              </mc:Choice>
              <mc:Fallback>
                <p:oleObj name="Equation" r:id="rId3" imgW="3085920" imgH="5079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24" y="2900775"/>
                        <a:ext cx="6441132" cy="1059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413241"/>
              </p:ext>
            </p:extLst>
          </p:nvPr>
        </p:nvGraphicFramePr>
        <p:xfrm>
          <a:off x="263524" y="4053557"/>
          <a:ext cx="8678508" cy="660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26" name="Equation" r:id="rId5" imgW="4330440" imgH="330120" progId="Equation.DSMT4">
                  <p:embed/>
                </p:oleObj>
              </mc:Choice>
              <mc:Fallback>
                <p:oleObj name="Equation" r:id="rId5" imgW="4330440" imgH="3301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4" y="4053557"/>
                        <a:ext cx="8678508" cy="6602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85720" y="4980587"/>
            <a:ext cx="85725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000" dirty="0"/>
              <a:t> is the distance between the</a:t>
            </a:r>
            <a:r>
              <a:rPr lang="en-US" altLang="zh-CN" sz="2000" dirty="0">
                <a:solidFill>
                  <a:srgbClr val="FF0000"/>
                </a:solidFill>
              </a:rPr>
              <a:t> source </a:t>
            </a:r>
            <a:r>
              <a:rPr lang="en-US" altLang="zh-CN" sz="2000" dirty="0"/>
              <a:t>and the </a:t>
            </a:r>
            <a:r>
              <a:rPr lang="en-US" altLang="zh-CN" sz="2000" dirty="0">
                <a:solidFill>
                  <a:srgbClr val="FF0000"/>
                </a:solidFill>
              </a:rPr>
              <a:t>end face </a:t>
            </a:r>
            <a:r>
              <a:rPr lang="en-US" altLang="zh-CN" sz="2000" dirty="0"/>
              <a:t>of the </a:t>
            </a:r>
            <a:r>
              <a:rPr lang="en-US" altLang="zh-CN" sz="2000" dirty="0">
                <a:solidFill>
                  <a:srgbClr val="FF0000"/>
                </a:solidFill>
              </a:rPr>
              <a:t>lens</a:t>
            </a:r>
            <a:r>
              <a:rPr lang="en-US" altLang="zh-CN" sz="2000" dirty="0"/>
              <a:t>, </a:t>
            </a:r>
            <a:r>
              <a:rPr lang="en-US" altLang="zh-CN" sz="2000" b="1" i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="1" i="1" baseline="-25000" dirty="0" err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zh-CN" sz="2000" dirty="0"/>
              <a:t> is </a:t>
            </a: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maximum</a:t>
            </a:r>
            <a:r>
              <a:rPr lang="en-US" altLang="zh-CN" sz="2000" dirty="0"/>
              <a:t> spot radius of the output beam from the lens, </a:t>
            </a:r>
            <a:r>
              <a:rPr lang="el-GR" altLang="zh-CN" sz="2000" b="1" i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θ</a:t>
            </a:r>
            <a:r>
              <a:rPr lang="en-US" altLang="zh-CN" sz="2000" b="1" i="1" baseline="-250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out</a:t>
            </a:r>
            <a:r>
              <a:rPr lang="en-US" altLang="zh-CN" sz="2000" b="1" i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is the 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flare </a:t>
            </a: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angle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of the output beam from the lens, </a:t>
            </a:r>
            <a:r>
              <a:rPr lang="en-US" altLang="zh-CN" sz="2000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0" dirty="0"/>
              <a:t> is the </a:t>
            </a:r>
            <a:r>
              <a:rPr lang="en-US" altLang="zh-CN" sz="2000" dirty="0">
                <a:solidFill>
                  <a:srgbClr val="1807B9"/>
                </a:solidFill>
              </a:rPr>
              <a:t>beam radius </a:t>
            </a:r>
            <a:r>
              <a:rPr lang="en-US" altLang="zh-CN" sz="2000" dirty="0"/>
              <a:t>of the </a:t>
            </a:r>
            <a:r>
              <a:rPr lang="en-US" altLang="zh-CN" sz="2000" dirty="0">
                <a:solidFill>
                  <a:srgbClr val="FF0000"/>
                </a:solidFill>
              </a:rPr>
              <a:t>source</a:t>
            </a:r>
            <a:r>
              <a:rPr lang="en-US" altLang="zh-CN" sz="2000" dirty="0"/>
              <a:t>, </a:t>
            </a:r>
          </a:p>
          <a:p>
            <a:pPr marL="342000" lvl="0" indent="-342000" algn="just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sz="2000" b="1" i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NA</a:t>
            </a:r>
            <a:r>
              <a:rPr lang="en-US" altLang="zh-CN" sz="2000" b="1" i="1" baseline="-250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s</a:t>
            </a:r>
            <a:r>
              <a:rPr lang="en-US" altLang="zh-CN" sz="2000" b="1" i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corresponds to the </a:t>
            </a:r>
            <a:r>
              <a:rPr lang="en-US" altLang="zh-CN" sz="2000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numerical aperture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of the </a:t>
            </a:r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source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</a:p>
        </p:txBody>
      </p:sp>
      <p:sp>
        <p:nvSpPr>
          <p:cNvPr id="10" name="矩形 9"/>
          <p:cNvSpPr/>
          <p:nvPr/>
        </p:nvSpPr>
        <p:spPr>
          <a:xfrm>
            <a:off x="532418" y="1474524"/>
            <a:ext cx="1714512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3856" y="903020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Light source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10" idx="3"/>
            <a:endCxn id="14" idx="1"/>
          </p:cNvCxnSpPr>
          <p:nvPr/>
        </p:nvCxnSpPr>
        <p:spPr>
          <a:xfrm>
            <a:off x="2246930" y="1831714"/>
            <a:ext cx="1428760" cy="158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926838" y="17481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3CB4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l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390202" y="1831714"/>
            <a:ext cx="1214446" cy="4643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390202" y="1260210"/>
            <a:ext cx="1214446" cy="5000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2246930" y="1117334"/>
            <a:ext cx="1428760" cy="5715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246930" y="1974590"/>
            <a:ext cx="1428760" cy="5715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390202" y="2295902"/>
            <a:ext cx="857256" cy="1588"/>
          </a:xfrm>
          <a:prstGeom prst="straightConnector1">
            <a:avLst/>
          </a:prstGeom>
          <a:ln w="254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998672" y="1974590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b="1" i="1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θ</a:t>
            </a:r>
            <a:r>
              <a:rPr lang="en-US" altLang="zh-CN" b="1" i="1" baseline="-25000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out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46930" y="1045896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a</a:t>
            </a:r>
            <a:r>
              <a:rPr lang="en-US" altLang="zh-CN" b="1" i="1" baseline="-25000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s</a:t>
            </a:r>
            <a:r>
              <a:rPr lang="en-US" altLang="zh-CN" b="1" i="1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, NA</a:t>
            </a:r>
            <a:r>
              <a:rPr lang="en-US" altLang="zh-CN" b="1" i="1" baseline="-25000" dirty="0">
                <a:solidFill>
                  <a:srgbClr val="1807B9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s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 rot="5400000" flipH="1" flipV="1">
            <a:off x="2032616" y="1474524"/>
            <a:ext cx="428628" cy="1588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5400000">
            <a:off x="1996897" y="2224623"/>
            <a:ext cx="500066" cy="1588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318764" y="154596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1807B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i="1" baseline="-25000" dirty="0" err="1">
                <a:solidFill>
                  <a:srgbClr val="1807B9"/>
                </a:solidFill>
                <a:latin typeface="Times New Roman" pitchFamily="18" charset="0"/>
                <a:cs typeface="Times New Roman" pitchFamily="18" charset="0"/>
              </a:rPr>
              <a:t>out</a:t>
            </a:r>
            <a:endParaRPr lang="zh-CN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rot="5400000" flipH="1" flipV="1">
            <a:off x="5104450" y="974458"/>
            <a:ext cx="571504" cy="1588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>
            <a:off x="5069525" y="2581019"/>
            <a:ext cx="642942" cy="1588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弧形 55"/>
          <p:cNvSpPr/>
          <p:nvPr/>
        </p:nvSpPr>
        <p:spPr>
          <a:xfrm>
            <a:off x="5818830" y="2117466"/>
            <a:ext cx="71438" cy="357190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1071538" y="4429132"/>
            <a:ext cx="75724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light from one fiber to the other fiber</a:t>
            </a:r>
            <a:endParaRPr lang="en-US" altLang="zh-CN" sz="2400" b="1" dirty="0">
              <a:solidFill>
                <a:srgbClr val="003CB4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71671" y="1067028"/>
            <a:ext cx="42434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lens </a:t>
            </a:r>
            <a:endParaRPr lang="zh-CN" altLang="en-US" sz="5000" b="1" dirty="0"/>
          </a:p>
        </p:txBody>
      </p:sp>
      <p:sp>
        <p:nvSpPr>
          <p:cNvPr id="6" name="矩形 5"/>
          <p:cNvSpPr/>
          <p:nvPr/>
        </p:nvSpPr>
        <p:spPr>
          <a:xfrm>
            <a:off x="1000100" y="3357562"/>
            <a:ext cx="192882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15074" y="3286124"/>
            <a:ext cx="192882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6" idx="3"/>
          </p:cNvCxnSpPr>
          <p:nvPr/>
        </p:nvCxnSpPr>
        <p:spPr>
          <a:xfrm flipV="1">
            <a:off x="2928926" y="3071810"/>
            <a:ext cx="1000132" cy="428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</p:cNvCxnSpPr>
          <p:nvPr/>
        </p:nvCxnSpPr>
        <p:spPr>
          <a:xfrm>
            <a:off x="2928926" y="3500438"/>
            <a:ext cx="1000132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7" idx="1"/>
          </p:cNvCxnSpPr>
          <p:nvPr/>
        </p:nvCxnSpPr>
        <p:spPr>
          <a:xfrm>
            <a:off x="5286380" y="3143248"/>
            <a:ext cx="928694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7" idx="1"/>
          </p:cNvCxnSpPr>
          <p:nvPr/>
        </p:nvCxnSpPr>
        <p:spPr>
          <a:xfrm flipV="1">
            <a:off x="5429256" y="3429000"/>
            <a:ext cx="785818" cy="428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714480" y="2857496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72264" y="2845354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066800" y="2908315"/>
          <a:ext cx="6965950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41" name="Designer 3.1 Drawing" r:id="rId3" imgW="6962775" imgH="2733675" progId="">
                  <p:embed/>
                </p:oleObj>
              </mc:Choice>
              <mc:Fallback>
                <p:oleObj name="Designer 3.1 Drawing" r:id="rId3" imgW="6962775" imgH="2733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08315"/>
                        <a:ext cx="6965950" cy="2735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01939" y="1894636"/>
            <a:ext cx="255794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0.23P lens</a:t>
            </a:r>
          </a:p>
        </p:txBody>
      </p:sp>
      <p:sp>
        <p:nvSpPr>
          <p:cNvPr id="5" name="矩形 4"/>
          <p:cNvSpPr/>
          <p:nvPr/>
        </p:nvSpPr>
        <p:spPr>
          <a:xfrm>
            <a:off x="2471671" y="1067028"/>
            <a:ext cx="42434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lens </a:t>
            </a:r>
            <a:endParaRPr lang="zh-CN" altLang="en-US" sz="5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571736" y="4500570"/>
            <a:ext cx="42862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light from LD to fiber</a:t>
            </a:r>
            <a:endParaRPr lang="en-US" altLang="zh-CN" sz="2400" b="1" dirty="0">
              <a:solidFill>
                <a:srgbClr val="003CB4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71671" y="1067028"/>
            <a:ext cx="42434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b="1" dirty="0">
                <a:solidFill>
                  <a:srgbClr val="3333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Coupling lens </a:t>
            </a:r>
            <a:endParaRPr lang="zh-CN" altLang="en-US" sz="5000" b="1" dirty="0"/>
          </a:p>
        </p:txBody>
      </p:sp>
      <p:sp>
        <p:nvSpPr>
          <p:cNvPr id="6" name="矩形 5"/>
          <p:cNvSpPr/>
          <p:nvPr/>
        </p:nvSpPr>
        <p:spPr>
          <a:xfrm>
            <a:off x="1000100" y="3357562"/>
            <a:ext cx="1928826" cy="5000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57950" y="3429000"/>
            <a:ext cx="192882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6" idx="3"/>
          </p:cNvCxnSpPr>
          <p:nvPr/>
        </p:nvCxnSpPr>
        <p:spPr>
          <a:xfrm flipV="1">
            <a:off x="2928926" y="3143248"/>
            <a:ext cx="1071570" cy="464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</p:cNvCxnSpPr>
          <p:nvPr/>
        </p:nvCxnSpPr>
        <p:spPr>
          <a:xfrm>
            <a:off x="2928926" y="3607595"/>
            <a:ext cx="1143008" cy="4643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7" idx="1"/>
          </p:cNvCxnSpPr>
          <p:nvPr/>
        </p:nvCxnSpPr>
        <p:spPr>
          <a:xfrm>
            <a:off x="5429256" y="3286124"/>
            <a:ext cx="928694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7" idx="1"/>
          </p:cNvCxnSpPr>
          <p:nvPr/>
        </p:nvCxnSpPr>
        <p:spPr>
          <a:xfrm flipV="1">
            <a:off x="5572132" y="3571876"/>
            <a:ext cx="785818" cy="428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714480" y="285749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LD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15140" y="2988230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3CB4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808063" y="1928802"/>
          <a:ext cx="7335837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5" name="Designer 3.1 Drawing" r:id="rId3" imgW="6810375" imgH="2733675" progId="">
                  <p:embed/>
                </p:oleObj>
              </mc:Choice>
              <mc:Fallback>
                <p:oleObj name="Designer 3.1 Drawing" r:id="rId3" imgW="6810375" imgH="273367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63" y="1928802"/>
                        <a:ext cx="7335837" cy="294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90600" y="1108818"/>
            <a:ext cx="2557944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0.29P lens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45741" y="1755066"/>
            <a:ext cx="8366766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dirty="0">
                <a:solidFill>
                  <a:srgbClr val="CC0000"/>
                </a:solidFill>
                <a:ea typeface="黑体" pitchFamily="49" charset="-122"/>
              </a:rPr>
              <a:t>Coupler:</a:t>
            </a:r>
            <a:r>
              <a:rPr lang="zh-CN" altLang="en-US" sz="2300" dirty="0">
                <a:solidFill>
                  <a:srgbClr val="CC0000"/>
                </a:solidFill>
                <a:ea typeface="黑体" pitchFamily="49" charset="-122"/>
              </a:rPr>
              <a:t> </a:t>
            </a:r>
            <a:endParaRPr lang="en-US" altLang="zh-CN" sz="2300" dirty="0">
              <a:solidFill>
                <a:srgbClr val="CC0000"/>
              </a:solidFill>
              <a:ea typeface="黑体" pitchFamily="49" charset="-122"/>
            </a:endParaRPr>
          </a:p>
          <a:p>
            <a:r>
              <a:rPr lang="en-US" altLang="zh-CN" sz="2300" dirty="0"/>
              <a:t>It is a passive component used for </a:t>
            </a:r>
            <a:r>
              <a:rPr lang="en-US" altLang="zh-CN" sz="2300" dirty="0">
                <a:solidFill>
                  <a:srgbClr val="FF0000"/>
                </a:solidFill>
              </a:rPr>
              <a:t>dividing</a:t>
            </a:r>
            <a:r>
              <a:rPr lang="en-US" altLang="zh-CN" sz="2300" dirty="0"/>
              <a:t> the signals, </a:t>
            </a:r>
            <a:r>
              <a:rPr lang="en-GB" altLang="en-US" sz="2300" dirty="0"/>
              <a:t>and is one of the most important</a:t>
            </a:r>
            <a:r>
              <a:rPr lang="en-GB" altLang="en-US" sz="2300" dirty="0">
                <a:solidFill>
                  <a:srgbClr val="1807B9"/>
                </a:solidFill>
              </a:rPr>
              <a:t> in-line </a:t>
            </a:r>
            <a:r>
              <a:rPr lang="en-GB" altLang="en-US" sz="2300" dirty="0"/>
              <a:t>fibre components.</a:t>
            </a:r>
            <a:r>
              <a:rPr lang="en-US" altLang="zh-CN" sz="2300" dirty="0"/>
              <a:t>The light is inputted from one port and then outputted from another one or more ports.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699213"/>
            <a:ext cx="5714945" cy="64293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2. Fiber directional coupler</a:t>
            </a:r>
          </a:p>
          <a:p>
            <a:pPr algn="ctr" fontAlgn="auto">
              <a:spcAft>
                <a:spcPts val="0"/>
              </a:spcAft>
              <a:defRPr/>
            </a:pPr>
            <a:endParaRPr lang="zh-CN" altLang="en-US" sz="3600" b="1" dirty="0">
              <a:solidFill>
                <a:srgbClr val="C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17066" y="1208301"/>
            <a:ext cx="189987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b="1" dirty="0">
                <a:ea typeface="黑体" pitchFamily="49" charset="-122"/>
              </a:rPr>
              <a:t>Introduction</a:t>
            </a:r>
            <a:endParaRPr lang="en-US" altLang="zh-CN" sz="2300" b="1" dirty="0"/>
          </a:p>
        </p:txBody>
      </p:sp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0298" name="Picture 10" descr="http://img.c-c.com/NImg/2008/11/23/07/cxclplesh58092508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3789040"/>
            <a:ext cx="3286148" cy="2464612"/>
          </a:xfrm>
          <a:prstGeom prst="rect">
            <a:avLst/>
          </a:prstGeom>
          <a:noFill/>
        </p:spPr>
      </p:pic>
      <p:pic>
        <p:nvPicPr>
          <p:cNvPr id="140300" name="Picture 12" descr="http://www.optical-solution.com/uploadfiles/2012092004431442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860478"/>
            <a:ext cx="3238521" cy="2428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7504" y="176477"/>
            <a:ext cx="7167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 operation principle of coupler [</a:t>
            </a:r>
            <a:r>
              <a:rPr lang="zh-CN" altLang="en-US" sz="2400" dirty="0">
                <a:latin typeface="+mj-ea"/>
                <a:ea typeface="+mj-ea"/>
                <a:cs typeface="Arial Unicode MS" pitchFamily="34" charset="-122"/>
              </a:rPr>
              <a:t>定向耦合器原理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]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392528" y="540779"/>
            <a:ext cx="602600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chemeClr val="tx1"/>
                </a:solidFill>
              </a:rPr>
              <a:t>Single mode fiber</a:t>
            </a:r>
            <a:r>
              <a:rPr lang="zh-CN" altLang="en-US" sz="2300" dirty="0">
                <a:solidFill>
                  <a:schemeClr val="tx1"/>
                </a:solidFill>
              </a:rPr>
              <a:t>：</a:t>
            </a:r>
            <a:r>
              <a:rPr lang="en-US" altLang="zh-CN" sz="2300" dirty="0">
                <a:solidFill>
                  <a:schemeClr val="tx1"/>
                </a:solidFill>
              </a:rPr>
              <a:t>modes coupling theory</a:t>
            </a:r>
            <a:r>
              <a:rPr lang="zh-CN" altLang="en-US" sz="2300" dirty="0">
                <a:solidFill>
                  <a:schemeClr val="tx1"/>
                </a:solidFill>
              </a:rPr>
              <a:t>；</a:t>
            </a:r>
            <a:endParaRPr lang="en-US" altLang="zh-CN" sz="2300" dirty="0">
              <a:solidFill>
                <a:schemeClr val="tx1"/>
              </a:solidFill>
            </a:endParaRPr>
          </a:p>
          <a:p>
            <a:r>
              <a:rPr lang="en-US" altLang="zh-CN" sz="2300" dirty="0"/>
              <a:t>M</a:t>
            </a:r>
            <a:r>
              <a:rPr lang="en-US" altLang="zh-CN" sz="2300" dirty="0">
                <a:solidFill>
                  <a:schemeClr val="tx1"/>
                </a:solidFill>
              </a:rPr>
              <a:t>ultimode fiber</a:t>
            </a:r>
            <a:r>
              <a:rPr lang="zh-CN" altLang="en-US" sz="2300" dirty="0">
                <a:solidFill>
                  <a:schemeClr val="tx1"/>
                </a:solidFill>
              </a:rPr>
              <a:t>：</a:t>
            </a:r>
            <a:r>
              <a:rPr lang="en-US" altLang="zh-CN" sz="2300" dirty="0">
                <a:solidFill>
                  <a:schemeClr val="tx1"/>
                </a:solidFill>
              </a:rPr>
              <a:t>bending theory.</a:t>
            </a:r>
            <a:endParaRPr lang="zh-CN" altLang="en-US" sz="2300" dirty="0">
              <a:solidFill>
                <a:schemeClr val="tx1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3857620" y="2419704"/>
            <a:ext cx="51482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000" dirty="0">
                <a:solidFill>
                  <a:srgbClr val="3333FF"/>
                </a:solidFill>
                <a:latin typeface="Arial" charset="0"/>
              </a:rPr>
              <a:t>Directional coupler</a:t>
            </a:r>
            <a:r>
              <a:rPr lang="en-GB" altLang="en-US" sz="2000" dirty="0">
                <a:latin typeface="Arial" charset="0"/>
              </a:rPr>
              <a:t> - formed by a pair of </a:t>
            </a:r>
            <a:r>
              <a:rPr lang="en-GB" altLang="en-US" sz="2000" dirty="0">
                <a:solidFill>
                  <a:srgbClr val="FF0000"/>
                </a:solidFill>
                <a:latin typeface="Arial" charset="0"/>
              </a:rPr>
              <a:t>identical </a:t>
            </a:r>
            <a:r>
              <a:rPr lang="en-GB" altLang="en-US" sz="2000" dirty="0">
                <a:solidFill>
                  <a:srgbClr val="1807B9"/>
                </a:solidFill>
                <a:latin typeface="Arial" charset="0"/>
              </a:rPr>
              <a:t>symmetric</a:t>
            </a:r>
            <a:r>
              <a:rPr lang="en-GB" altLang="en-US" sz="2000" dirty="0">
                <a:latin typeface="Arial" charset="0"/>
              </a:rPr>
              <a:t> </a:t>
            </a:r>
            <a:r>
              <a:rPr lang="en-GB" altLang="en-US" sz="2000" dirty="0">
                <a:solidFill>
                  <a:srgbClr val="FF0000"/>
                </a:solidFill>
                <a:latin typeface="Arial" charset="0"/>
              </a:rPr>
              <a:t>single-mode</a:t>
            </a:r>
            <a:r>
              <a:rPr lang="en-GB" altLang="en-US" sz="2000" dirty="0">
                <a:latin typeface="Arial" charset="0"/>
              </a:rPr>
              <a:t> planar waveguides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857620" y="3305949"/>
            <a:ext cx="47164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000" dirty="0">
                <a:latin typeface="Arial" charset="0"/>
              </a:rPr>
              <a:t>At </a:t>
            </a:r>
            <a:r>
              <a:rPr lang="en-GB" altLang="en-US" sz="2000" i="1" dirty="0"/>
              <a:t>z = 0, </a:t>
            </a:r>
            <a:r>
              <a:rPr lang="en-GB" altLang="en-US" sz="2000" dirty="0">
                <a:latin typeface="Arial" charset="0"/>
              </a:rPr>
              <a:t> power launched into WG1, exciting symmetric and </a:t>
            </a:r>
            <a:r>
              <a:rPr lang="en-GB" altLang="en-US" sz="2000" dirty="0" err="1">
                <a:latin typeface="Arial" charset="0"/>
              </a:rPr>
              <a:t>antisymmetric</a:t>
            </a:r>
            <a:r>
              <a:rPr lang="en-GB" altLang="en-US" sz="2000" dirty="0">
                <a:latin typeface="Arial" charset="0"/>
              </a:rPr>
              <a:t> modes </a:t>
            </a:r>
          </a:p>
        </p:txBody>
      </p:sp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709809"/>
              </p:ext>
            </p:extLst>
          </p:nvPr>
        </p:nvGraphicFramePr>
        <p:xfrm>
          <a:off x="5440394" y="3888979"/>
          <a:ext cx="1323086" cy="56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2" name="Equation" r:id="rId3" imgW="533169" imgH="228501" progId="Equation.3">
                  <p:embed/>
                </p:oleObj>
              </mc:Choice>
              <mc:Fallback>
                <p:oleObj name="Equation" r:id="rId3" imgW="533169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94" y="3888979"/>
                        <a:ext cx="1323086" cy="5667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703608" y="4321612"/>
            <a:ext cx="544039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3333FF"/>
              </a:buClr>
              <a:buSzPct val="170000"/>
              <a:buFont typeface="Wingdings" pitchFamily="2" charset="2"/>
              <a:buChar char=""/>
            </a:pPr>
            <a:r>
              <a:rPr lang="en-GB" altLang="en-US" sz="2000" dirty="0">
                <a:latin typeface="Arial" charset="0"/>
              </a:rPr>
              <a:t> Two modes developing a phase difference, </a:t>
            </a:r>
            <a:r>
              <a:rPr lang="en-GB" altLang="en-US" sz="2000" i="1" dirty="0" err="1">
                <a:latin typeface="Symbol" pitchFamily="18" charset="2"/>
              </a:rPr>
              <a:t>Df</a:t>
            </a:r>
            <a:r>
              <a:rPr lang="en-GB" altLang="en-US" sz="2000" dirty="0">
                <a:latin typeface="Arial" charset="0"/>
              </a:rPr>
              <a:t>, as they propagating</a:t>
            </a:r>
          </a:p>
          <a:p>
            <a:pPr>
              <a:buClr>
                <a:srgbClr val="3333FF"/>
              </a:buClr>
              <a:buSzPct val="120000"/>
              <a:buFont typeface="Wingdings" pitchFamily="2" charset="2"/>
              <a:buChar char=""/>
            </a:pPr>
            <a:r>
              <a:rPr lang="en-GB" altLang="en-US" sz="2000" i="1" dirty="0">
                <a:latin typeface="Symbol" pitchFamily="18" charset="2"/>
              </a:rPr>
              <a:t> </a:t>
            </a:r>
            <a:r>
              <a:rPr lang="en-GB" altLang="en-US" sz="2000" i="1" dirty="0" err="1">
                <a:latin typeface="Symbol" pitchFamily="18" charset="2"/>
              </a:rPr>
              <a:t>Df</a:t>
            </a:r>
            <a:r>
              <a:rPr lang="en-GB" altLang="en-US" sz="2000" dirty="0">
                <a:latin typeface="Symbol" pitchFamily="18" charset="2"/>
              </a:rPr>
              <a:t> </a:t>
            </a:r>
            <a:r>
              <a:rPr lang="en-GB" altLang="en-US" sz="2000" dirty="0"/>
              <a:t>= </a:t>
            </a:r>
            <a:r>
              <a:rPr lang="en-GB" altLang="en-US" sz="2000" dirty="0">
                <a:latin typeface="Symbol" pitchFamily="18" charset="2"/>
              </a:rPr>
              <a:t>p</a:t>
            </a:r>
            <a:r>
              <a:rPr lang="en-GB" altLang="en-US" sz="2000" dirty="0">
                <a:latin typeface="Arial" charset="0"/>
              </a:rPr>
              <a:t>, the superposition cancelling in WG1 and adding in WG2</a:t>
            </a:r>
          </a:p>
          <a:p>
            <a:pPr>
              <a:buClr>
                <a:srgbClr val="3333FF"/>
              </a:buClr>
              <a:buSzPct val="120000"/>
              <a:buFont typeface="Wingdings" pitchFamily="2" charset="2"/>
              <a:buChar char=""/>
            </a:pPr>
            <a:r>
              <a:rPr lang="en-GB" altLang="en-US" sz="2000" i="1" dirty="0">
                <a:latin typeface="Symbol" pitchFamily="18" charset="2"/>
              </a:rPr>
              <a:t> </a:t>
            </a:r>
            <a:r>
              <a:rPr lang="en-GB" altLang="en-US" sz="2000" i="1" dirty="0" err="1">
                <a:latin typeface="Symbol" pitchFamily="18" charset="2"/>
              </a:rPr>
              <a:t>Df</a:t>
            </a:r>
            <a:r>
              <a:rPr lang="en-GB" altLang="en-US" sz="2000" dirty="0"/>
              <a:t> =</a:t>
            </a:r>
            <a:r>
              <a:rPr lang="en-GB" altLang="en-US" sz="2000" dirty="0">
                <a:latin typeface="Arial" charset="0"/>
              </a:rPr>
              <a:t> 2</a:t>
            </a:r>
            <a:r>
              <a:rPr lang="en-GB" altLang="en-US" sz="2000" dirty="0">
                <a:latin typeface="Symbol" pitchFamily="18" charset="2"/>
              </a:rPr>
              <a:t>p</a:t>
            </a:r>
            <a:r>
              <a:rPr lang="en-GB" altLang="en-US" sz="2000" dirty="0">
                <a:latin typeface="Arial" charset="0"/>
              </a:rPr>
              <a:t>, leading to a power transfer back to WG1</a:t>
            </a:r>
          </a:p>
          <a:p>
            <a:pPr>
              <a:buClr>
                <a:srgbClr val="3333FF"/>
              </a:buClr>
              <a:buSzPct val="170000"/>
              <a:buFont typeface="Wingdings" pitchFamily="2" charset="2"/>
              <a:buChar char=""/>
            </a:pPr>
            <a:r>
              <a:rPr lang="en-GB" altLang="en-US" sz="2000" dirty="0">
                <a:latin typeface="Arial" charset="0"/>
              </a:rPr>
              <a:t> Power exchanging periodically between WG1 and WG2</a:t>
            </a:r>
          </a:p>
        </p:txBody>
      </p:sp>
      <p:pic>
        <p:nvPicPr>
          <p:cNvPr id="11" name="Picture 18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379686"/>
            <a:ext cx="3346450" cy="211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4468836"/>
            <a:ext cx="3282950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15899" y="1265542"/>
            <a:ext cx="864238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Mechanism</a:t>
            </a:r>
            <a:r>
              <a:rPr lang="zh-CN" altLang="en-US" sz="2300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3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when two fibers are </a:t>
            </a:r>
            <a:r>
              <a:rPr lang="en-US" altLang="zh-CN" sz="23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closer</a:t>
            </a:r>
            <a:r>
              <a:rPr lang="en-US" altLang="zh-CN" sz="23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 the waveguide field of one fiber will polarize the other fiber thus</a:t>
            </a:r>
            <a:r>
              <a:rPr lang="en-US" altLang="zh-CN" sz="23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inducing </a:t>
            </a:r>
            <a:r>
              <a:rPr lang="en-US" altLang="zh-CN" sz="23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 guided modes, therefore the fields </a:t>
            </a:r>
            <a:r>
              <a:rPr lang="en-US" altLang="zh-CN" sz="23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overlap</a:t>
            </a:r>
            <a:r>
              <a:rPr lang="en-US" altLang="zh-CN" sz="23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endParaRPr lang="zh-CN" altLang="en-US" sz="23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4282" y="194525"/>
            <a:ext cx="261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 exchange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7154" y="727486"/>
            <a:ext cx="892971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en-US" sz="2300" dirty="0">
                <a:latin typeface="Arial" charset="0"/>
              </a:rPr>
              <a:t>If </a:t>
            </a:r>
            <a:r>
              <a:rPr lang="en-GB" altLang="en-US" sz="2300" i="1" dirty="0"/>
              <a:t>P</a:t>
            </a:r>
            <a:r>
              <a:rPr lang="en-GB" altLang="en-US" sz="2300" baseline="-25000" dirty="0"/>
              <a:t>1</a:t>
            </a:r>
            <a:r>
              <a:rPr lang="en-GB" altLang="en-US" sz="2300" dirty="0"/>
              <a:t>(0)</a:t>
            </a:r>
            <a:r>
              <a:rPr lang="en-GB" altLang="en-US" sz="2300" dirty="0">
                <a:latin typeface="Arial" charset="0"/>
              </a:rPr>
              <a:t> is the power launched into </a:t>
            </a:r>
            <a:r>
              <a:rPr lang="en-GB" altLang="en-US" sz="2300" dirty="0" err="1">
                <a:latin typeface="Arial" charset="0"/>
              </a:rPr>
              <a:t>fiber</a:t>
            </a:r>
            <a:r>
              <a:rPr lang="en-GB" altLang="en-US" sz="2300" dirty="0">
                <a:latin typeface="Arial" charset="0"/>
              </a:rPr>
              <a:t> 1 at </a:t>
            </a:r>
            <a:r>
              <a:rPr lang="en-GB" altLang="en-US" sz="2300" i="1" dirty="0"/>
              <a:t>z = 0</a:t>
            </a:r>
            <a:r>
              <a:rPr lang="en-GB" altLang="en-US" sz="2300" dirty="0">
                <a:latin typeface="Arial" charset="0"/>
              </a:rPr>
              <a:t>, then the power propagating in the two </a:t>
            </a:r>
            <a:r>
              <a:rPr lang="en-GB" altLang="en-US" sz="2300" dirty="0" err="1">
                <a:latin typeface="Arial" charset="0"/>
              </a:rPr>
              <a:t>fibers</a:t>
            </a:r>
            <a:r>
              <a:rPr lang="en-GB" altLang="en-US" sz="2300" dirty="0">
                <a:latin typeface="Arial" charset="0"/>
              </a:rPr>
              <a:t> are</a:t>
            </a:r>
            <a:endParaRPr lang="en-US" altLang="en-US" sz="2300" dirty="0">
              <a:latin typeface="Arial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1560" y="4334593"/>
            <a:ext cx="72009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300" i="1" dirty="0">
                <a:solidFill>
                  <a:srgbClr val="3333FF"/>
                </a:solidFill>
                <a:latin typeface="Symbol" pitchFamily="18" charset="2"/>
              </a:rPr>
              <a:t>k</a:t>
            </a:r>
            <a:r>
              <a:rPr lang="en-GB" altLang="en-US" sz="2300" dirty="0">
                <a:solidFill>
                  <a:srgbClr val="3333FF"/>
                </a:solidFill>
                <a:latin typeface="Arial" charset="0"/>
              </a:rPr>
              <a:t> </a:t>
            </a:r>
            <a:r>
              <a:rPr lang="en-GB" altLang="en-US" sz="2300" dirty="0">
                <a:latin typeface="Arial" charset="0"/>
              </a:rPr>
              <a:t>– </a:t>
            </a:r>
            <a:r>
              <a:rPr lang="en-GB" altLang="en-US" sz="2300" dirty="0">
                <a:solidFill>
                  <a:srgbClr val="FF0000"/>
                </a:solidFill>
                <a:latin typeface="Arial" charset="0"/>
              </a:rPr>
              <a:t>coupling coefficient</a:t>
            </a:r>
            <a:r>
              <a:rPr lang="en-GB" altLang="en-US" sz="2300" dirty="0">
                <a:latin typeface="Arial" charset="0"/>
              </a:rPr>
              <a:t>, a measure of the interaction strength between the two </a:t>
            </a:r>
            <a:r>
              <a:rPr lang="en-GB" altLang="en-US" sz="2300" dirty="0" err="1">
                <a:latin typeface="Arial" charset="0"/>
              </a:rPr>
              <a:t>fibers</a:t>
            </a:r>
            <a:r>
              <a:rPr lang="en-GB" altLang="en-US" sz="2300" dirty="0">
                <a:latin typeface="Arial" charset="0"/>
              </a:rPr>
              <a:t>, depending on</a:t>
            </a:r>
          </a:p>
          <a:p>
            <a:endParaRPr lang="en-GB" altLang="en-US" sz="2300" dirty="0">
              <a:latin typeface="Arial" charset="0"/>
            </a:endParaRPr>
          </a:p>
          <a:p>
            <a:r>
              <a:rPr lang="en-GB" altLang="en-US" sz="2300" dirty="0">
                <a:latin typeface="Arial" charset="0"/>
              </a:rPr>
              <a:t>              </a:t>
            </a:r>
            <a:r>
              <a:rPr lang="en-GB" altLang="en-US" sz="2300" dirty="0" err="1">
                <a:latin typeface="Arial" charset="0"/>
              </a:rPr>
              <a:t>fiber</a:t>
            </a:r>
            <a:r>
              <a:rPr lang="en-GB" altLang="en-US" sz="2300" dirty="0">
                <a:latin typeface="Arial" charset="0"/>
              </a:rPr>
              <a:t> parameters</a:t>
            </a:r>
          </a:p>
          <a:p>
            <a:r>
              <a:rPr lang="en-GB" altLang="en-US" sz="2300" dirty="0">
                <a:latin typeface="Arial" charset="0"/>
              </a:rPr>
              <a:t>              separation between the </a:t>
            </a:r>
            <a:r>
              <a:rPr lang="en-GB" altLang="en-US" sz="2300" dirty="0" err="1">
                <a:latin typeface="Arial" charset="0"/>
              </a:rPr>
              <a:t>fiber</a:t>
            </a:r>
            <a:r>
              <a:rPr lang="en-GB" altLang="en-US" sz="2300" dirty="0">
                <a:latin typeface="Arial" charset="0"/>
              </a:rPr>
              <a:t> cores</a:t>
            </a:r>
          </a:p>
          <a:p>
            <a:r>
              <a:rPr lang="en-GB" altLang="en-US" sz="2300" dirty="0">
                <a:latin typeface="Arial" charset="0"/>
              </a:rPr>
              <a:t>              operation wavelength  </a:t>
            </a:r>
            <a:endParaRPr lang="en-US" altLang="en-US" sz="2300" dirty="0">
              <a:latin typeface="Arial" charset="0"/>
            </a:endParaRPr>
          </a:p>
        </p:txBody>
      </p:sp>
      <p:graphicFrame>
        <p:nvGraphicFramePr>
          <p:cNvPr id="1689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30057"/>
              </p:ext>
            </p:extLst>
          </p:nvPr>
        </p:nvGraphicFramePr>
        <p:xfrm>
          <a:off x="1835696" y="1599001"/>
          <a:ext cx="4609685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6" name="Equation" r:id="rId3" imgW="2286000" imgH="1320800" progId="Equation.3">
                  <p:embed/>
                </p:oleObj>
              </mc:Choice>
              <mc:Fallback>
                <p:oleObj name="Equation" r:id="rId3" imgW="2286000" imgH="1320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599001"/>
                        <a:ext cx="4609685" cy="26642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8735"/>
              </p:ext>
            </p:extLst>
          </p:nvPr>
        </p:nvGraphicFramePr>
        <p:xfrm>
          <a:off x="1222515" y="211986"/>
          <a:ext cx="7542076" cy="681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97" name="Equation" r:id="rId3" imgW="2387600" imgH="215900" progId="Equation.3">
                  <p:embed/>
                </p:oleObj>
              </mc:Choice>
              <mc:Fallback>
                <p:oleObj name="Equation" r:id="rId3" imgW="23876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515" y="211986"/>
                        <a:ext cx="7542076" cy="681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 descr="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8" y="2197665"/>
            <a:ext cx="3621087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639667"/>
              </p:ext>
            </p:extLst>
          </p:nvPr>
        </p:nvGraphicFramePr>
        <p:xfrm>
          <a:off x="1283209" y="961096"/>
          <a:ext cx="6978066" cy="63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98" name="Equation" r:id="rId6" imgW="2362200" imgH="215900" progId="Equation.3">
                  <p:embed/>
                </p:oleObj>
              </mc:Choice>
              <mc:Fallback>
                <p:oleObj name="Equation" r:id="rId6" imgW="2362200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209" y="961096"/>
                        <a:ext cx="6978066" cy="637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3063" y="313999"/>
            <a:ext cx="56938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683568" y="1020137"/>
            <a:ext cx="6888424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      </a:t>
            </a:r>
          </a:p>
          <a:p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 coupling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exchange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power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367850"/>
              </p:ext>
            </p:extLst>
          </p:nvPr>
        </p:nvGraphicFramePr>
        <p:xfrm>
          <a:off x="323528" y="3205392"/>
          <a:ext cx="3621087" cy="211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99" name="Equation" r:id="rId8" imgW="1612800" imgH="939600" progId="Equation.DSMT4">
                  <p:embed/>
                </p:oleObj>
              </mc:Choice>
              <mc:Fallback>
                <p:oleObj name="Equation" r:id="rId8" imgW="1612800" imgH="939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205392"/>
                        <a:ext cx="3621087" cy="21121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51398" y="2382907"/>
            <a:ext cx="521269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GB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Phase-match case</a:t>
            </a:r>
          </a:p>
          <a:p>
            <a:pPr marL="457200" indent="-457200"/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coupler made up of two identical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58502" y="5543841"/>
            <a:ext cx="8208912" cy="94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GB" altLang="en-US" sz="2300" b="1" dirty="0"/>
              <a:t>Variation of powers in the two </a:t>
            </a:r>
            <a:r>
              <a:rPr lang="en-GB" altLang="en-US" sz="2300" b="1" dirty="0" err="1"/>
              <a:t>fibers</a:t>
            </a:r>
            <a:r>
              <a:rPr lang="en-GB" altLang="en-US" sz="2300" b="1" dirty="0"/>
              <a:t> in a directional coupler as a function of </a:t>
            </a:r>
            <a:r>
              <a:rPr lang="en-GB" altLang="en-US" sz="2300" b="1" dirty="0">
                <a:solidFill>
                  <a:srgbClr val="3333FF"/>
                </a:solidFill>
              </a:rPr>
              <a:t>z</a:t>
            </a:r>
            <a:r>
              <a:rPr lang="en-GB" altLang="en-US" sz="2300" b="1" dirty="0"/>
              <a:t> when the two </a:t>
            </a:r>
            <a:r>
              <a:rPr lang="en-GB" altLang="en-US" sz="2300" b="1" dirty="0" err="1"/>
              <a:t>fibers</a:t>
            </a:r>
            <a:r>
              <a:rPr lang="en-GB" altLang="en-US" sz="2300" b="1" dirty="0"/>
              <a:t> </a:t>
            </a:r>
            <a:r>
              <a:rPr lang="en-GB" altLang="en-US" sz="2300" b="1" i="1" dirty="0">
                <a:solidFill>
                  <a:srgbClr val="3333FF"/>
                </a:solidFill>
                <a:latin typeface="Symbol" pitchFamily="18" charset="2"/>
              </a:rPr>
              <a:t>b</a:t>
            </a:r>
            <a:r>
              <a:rPr lang="en-GB" altLang="en-US" sz="2300" b="1" baseline="-25000" dirty="0">
                <a:solidFill>
                  <a:srgbClr val="3333FF"/>
                </a:solidFill>
              </a:rPr>
              <a:t>1</a:t>
            </a:r>
            <a:r>
              <a:rPr lang="en-GB" altLang="en-US" sz="2300" b="1" dirty="0">
                <a:solidFill>
                  <a:srgbClr val="3333FF"/>
                </a:solidFill>
              </a:rPr>
              <a:t>=</a:t>
            </a:r>
            <a:r>
              <a:rPr lang="en-GB" altLang="en-US" sz="2300" b="1" i="1" dirty="0">
                <a:solidFill>
                  <a:srgbClr val="3333FF"/>
                </a:solidFill>
                <a:latin typeface="Symbol" pitchFamily="18" charset="2"/>
              </a:rPr>
              <a:t>b</a:t>
            </a:r>
            <a:r>
              <a:rPr lang="en-GB" altLang="en-US" sz="2300" b="1" baseline="-25000" dirty="0">
                <a:solidFill>
                  <a:srgbClr val="3333FF"/>
                </a:solidFill>
              </a:rPr>
              <a:t>2</a:t>
            </a:r>
            <a:r>
              <a:rPr lang="en-GB" altLang="en-US" sz="2300" b="1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528" y="388156"/>
            <a:ext cx="3201517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Passive fiber components</a:t>
            </a:r>
            <a:endParaRPr lang="zh-CN" altLang="en-US" sz="2300" dirty="0">
              <a:solidFill>
                <a:srgbClr val="FF00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2090" y="932765"/>
            <a:ext cx="5422767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Definition</a:t>
            </a:r>
            <a:r>
              <a:rPr lang="zh-CN" altLang="en-US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Don’t need any external drivers</a:t>
            </a:r>
            <a:endParaRPr lang="zh-CN" altLang="en-US" sz="2300" dirty="0">
              <a:solidFill>
                <a:srgbClr val="3333FF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9166" y="1405936"/>
            <a:ext cx="707913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zh-CN" alt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fiber connector; Optical fiber coupler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</a:p>
          <a:p>
            <a:r>
              <a:rPr 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Wavelength division multiplexer(WDM)</a:t>
            </a:r>
            <a:endParaRPr lang="zh-CN" altLang="en-US" sz="23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attenuator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filter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insulator and circulator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Polarizer,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grating</a:t>
            </a:r>
            <a:r>
              <a:rPr lang="zh-CN" alt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etc</a:t>
            </a:r>
            <a:endParaRPr lang="zh-CN" altLang="en-US" sz="23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83968" y="3350832"/>
            <a:ext cx="3102131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Active fiber components</a:t>
            </a:r>
            <a:endParaRPr lang="zh-CN" altLang="en-US" sz="2300" dirty="0">
              <a:solidFill>
                <a:srgbClr val="FF0000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2090" y="3794023"/>
            <a:ext cx="4232249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Definition</a:t>
            </a:r>
            <a:r>
              <a:rPr lang="zh-CN" altLang="en-US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300" dirty="0">
                <a:solidFill>
                  <a:srgbClr val="3333FF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Need external drivers</a:t>
            </a:r>
            <a:endParaRPr lang="zh-CN" altLang="en-US" sz="2300" dirty="0">
              <a:solidFill>
                <a:srgbClr val="3333FF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52090" y="4192018"/>
            <a:ext cx="605326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laser</a:t>
            </a: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amplifier</a:t>
            </a:r>
            <a:endParaRPr lang="zh-CN" altLang="en-US" sz="23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r>
              <a:rPr lang="en-US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wavelength converter</a:t>
            </a:r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(XGM,XPM,FWM)</a:t>
            </a: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modulator</a:t>
            </a:r>
            <a:endParaRPr lang="zh-CN" altLang="en-US" sz="23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r>
              <a:rPr lang="en-US" altLang="zh-CN" sz="23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switcher/ router</a:t>
            </a:r>
            <a:endParaRPr lang="zh-CN" altLang="en-US" sz="2300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88938"/>
              </p:ext>
            </p:extLst>
          </p:nvPr>
        </p:nvGraphicFramePr>
        <p:xfrm>
          <a:off x="6156176" y="1353711"/>
          <a:ext cx="2197443" cy="113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26" name="Equation" r:id="rId3" imgW="761669" imgH="393529" progId="Equation.3">
                  <p:embed/>
                </p:oleObj>
              </mc:Choice>
              <mc:Fallback>
                <p:oleObj name="Equation" r:id="rId3" imgW="761669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353711"/>
                        <a:ext cx="2197443" cy="11329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90530" y="391475"/>
            <a:ext cx="8286808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length </a:t>
            </a:r>
            <a:r>
              <a:rPr lang="en-GB" altLang="en-US" sz="2300" b="1" i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altLang="en-US" sz="2300" b="1" i="1" baseline="-250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GB" altLang="en-US" sz="2300" b="1" i="1" baseline="-250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distance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which the power completely transferred from the </a:t>
            </a:r>
            <a:r>
              <a:rPr lang="en-GB" altLang="en-US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GB" altLang="en-US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other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005731"/>
              </p:ext>
            </p:extLst>
          </p:nvPr>
        </p:nvGraphicFramePr>
        <p:xfrm>
          <a:off x="4172253" y="3284984"/>
          <a:ext cx="3162778" cy="1841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27" name="Equation" r:id="rId5" imgW="1396800" imgH="812520" progId="Equation.DSMT4">
                  <p:embed/>
                </p:oleObj>
              </mc:Choice>
              <mc:Fallback>
                <p:oleObj name="Equation" r:id="rId5" imgW="1396800" imgH="8125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2253" y="3284984"/>
                        <a:ext cx="3162778" cy="18413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99594" y="2353070"/>
            <a:ext cx="757401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typical single mode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operating at 1.3mm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</a:t>
            </a:r>
            <a:r>
              <a:rPr lang="en-GB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0.8 mm</a:t>
            </a:r>
            <a:r>
              <a:rPr lang="en-GB" altLang="en-US" sz="2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0.3 mm</a:t>
            </a:r>
            <a:r>
              <a:rPr lang="en-GB" altLang="en-US" sz="2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r>
              <a:rPr lang="en-GB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altLang="en-US" sz="2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altLang="en-US" sz="23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mm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199594" y="3814564"/>
            <a:ext cx="284244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5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3-dB (50%) coupler:</a:t>
            </a:r>
            <a:endParaRPr lang="en-US" altLang="en-US" sz="25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51520" y="5504289"/>
            <a:ext cx="837565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appropriately choosing the value of</a:t>
            </a:r>
            <a:r>
              <a:rPr lang="en-GB" alt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alt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</a:t>
            </a:r>
            <a:r>
              <a:rPr lang="en-GB" alt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fabricate couplers with an arbitrary splitting ratio.</a:t>
            </a: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2138" y="280013"/>
            <a:ext cx="50433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Practical parameters of a coupler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4673" y="1513095"/>
            <a:ext cx="2265364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Coupling ratio</a:t>
            </a:r>
            <a:endParaRPr lang="zh-CN" alt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7336" y="2071678"/>
            <a:ext cx="9069327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the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at the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3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i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altLang="zh-CN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from the </a:t>
            </a:r>
            <a:r>
              <a:rPr lang="en-US" altLang="zh-CN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300" b="1" i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itchFamily="18" charset="0"/>
              </a:rPr>
              <a:t>j</a:t>
            </a:r>
            <a:endParaRPr lang="zh-CN" altLang="en-US" sz="2300" b="1" i="1" dirty="0">
              <a:solidFill>
                <a:srgbClr val="1807B9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1633"/>
              </p:ext>
            </p:extLst>
          </p:nvPr>
        </p:nvGraphicFramePr>
        <p:xfrm>
          <a:off x="2157349" y="1318233"/>
          <a:ext cx="762075" cy="87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34" name="Flash Movie" r:id="rId3" imgW="320040" imgH="369720" progId="">
                  <p:embed/>
                </p:oleObj>
              </mc:Choice>
              <mc:Fallback>
                <p:oleObj name="Flash Movie" r:id="rId3" imgW="320040" imgH="36972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349" y="1318233"/>
                        <a:ext cx="762075" cy="8799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24848"/>
              </p:ext>
            </p:extLst>
          </p:nvPr>
        </p:nvGraphicFramePr>
        <p:xfrm>
          <a:off x="3766386" y="2517954"/>
          <a:ext cx="1280388" cy="1124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35" name="Flash Movie" r:id="rId5" imgW="856080" imgH="751320" progId="">
                  <p:embed/>
                </p:oleObj>
              </mc:Choice>
              <mc:Fallback>
                <p:oleObj name="Flash Movie" r:id="rId5" imgW="856080" imgH="75132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86" y="2517954"/>
                        <a:ext cx="1280388" cy="1124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74673" y="3624816"/>
            <a:ext cx="1907895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  <a:endParaRPr lang="zh-CN" alt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02138" y="4143380"/>
            <a:ext cx="876234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ratio of the total </a:t>
            </a:r>
            <a:r>
              <a:rPr lang="en-US" altLang="zh-CN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from </a:t>
            </a:r>
            <a:r>
              <a:rPr lang="en-US" altLang="zh-CN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ports </a:t>
            </a:r>
            <a:r>
              <a:rPr lang="en-US" altLang="zh-C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input power at the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3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i</a:t>
            </a:r>
            <a:endParaRPr lang="zh-CN" altLang="en-US" sz="23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12477"/>
              </p:ext>
            </p:extLst>
          </p:nvPr>
        </p:nvGraphicFramePr>
        <p:xfrm>
          <a:off x="1927359" y="3289371"/>
          <a:ext cx="611027" cy="90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36" name="Flash Movie" r:id="rId7" imgW="274320" imgH="406440" progId="">
                  <p:embed/>
                </p:oleObj>
              </mc:Choice>
              <mc:Fallback>
                <p:oleObj name="Flash Movie" r:id="rId7" imgW="274320" imgH="40644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359" y="3289371"/>
                        <a:ext cx="611027" cy="903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2919424" y="5072081"/>
          <a:ext cx="336708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837" name="Flash Movie" r:id="rId9" imgW="2351520" imgH="698400" progId="">
                  <p:embed/>
                </p:oleObj>
              </mc:Choice>
              <mc:Fallback>
                <p:oleObj name="Flash Movie" r:id="rId9" imgW="2351520" imgH="6984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9424" y="5072081"/>
                        <a:ext cx="336708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6174" y="480347"/>
            <a:ext cx="2308645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Insertion loss</a:t>
            </a:r>
            <a:endParaRPr lang="zh-CN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83635" y="1117840"/>
            <a:ext cx="8609054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ratio of the</a:t>
            </a: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from the </a:t>
            </a: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500" b="1" i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itchFamily="18" charset="0"/>
              </a:rPr>
              <a:t>j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i</a:t>
            </a:r>
            <a:endParaRPr lang="zh-CN" altLang="en-US" sz="2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754496"/>
              </p:ext>
            </p:extLst>
          </p:nvPr>
        </p:nvGraphicFramePr>
        <p:xfrm>
          <a:off x="2411760" y="287987"/>
          <a:ext cx="784928" cy="861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66" name="Flash Movie" r:id="rId3" imgW="383400" imgH="422280" progId="">
                  <p:embed/>
                </p:oleObj>
              </mc:Choice>
              <mc:Fallback>
                <p:oleObj name="Flash Movie" r:id="rId3" imgW="383400" imgH="4222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87987"/>
                        <a:ext cx="784928" cy="861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34746"/>
              </p:ext>
            </p:extLst>
          </p:nvPr>
        </p:nvGraphicFramePr>
        <p:xfrm>
          <a:off x="2411760" y="1611419"/>
          <a:ext cx="4254883" cy="1224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67" name="Flash Movie" r:id="rId5" imgW="2521440" imgH="725040" progId="">
                  <p:embed/>
                </p:oleObj>
              </mc:Choice>
              <mc:Fallback>
                <p:oleObj name="Flash Movie" r:id="rId5" imgW="2521440" imgH="7250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611419"/>
                        <a:ext cx="4254883" cy="1224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56174" y="2809467"/>
            <a:ext cx="850341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 Directivity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：方向性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ratio of the </a:t>
            </a: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from the </a:t>
            </a: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undesired port </a:t>
            </a:r>
            <a:r>
              <a:rPr lang="en-US" altLang="zh-CN" sz="2500" b="1" i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itchFamily="18" charset="0"/>
              </a:rPr>
              <a:t>k</a:t>
            </a: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from the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 </a:t>
            </a:r>
            <a:r>
              <a:rPr lang="en-US" altLang="zh-CN" sz="25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i</a:t>
            </a:r>
            <a:endParaRPr lang="zh-CN" altLang="en-US" sz="25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79617"/>
              </p:ext>
            </p:extLst>
          </p:nvPr>
        </p:nvGraphicFramePr>
        <p:xfrm>
          <a:off x="2699792" y="4222942"/>
          <a:ext cx="3051300" cy="1479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68" name="Flash Movie" r:id="rId7" imgW="1452240" imgH="704880" progId="">
                  <p:embed/>
                </p:oleObj>
              </mc:Choice>
              <mc:Fallback>
                <p:oleObj name="Flash Movie" r:id="rId7" imgW="1452240" imgH="70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222942"/>
                        <a:ext cx="3051300" cy="1479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14282" y="548680"/>
            <a:ext cx="8929718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GB" altLang="en-US" sz="2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directional couplers should have</a:t>
            </a:r>
            <a:r>
              <a:rPr lang="en-GB" alt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 </a:t>
            </a:r>
            <a:r>
              <a:rPr lang="en-GB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 loss 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directivity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altLang="en-US" sz="25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Commercial directional couplers: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675677"/>
              </p:ext>
            </p:extLst>
          </p:nvPr>
        </p:nvGraphicFramePr>
        <p:xfrm>
          <a:off x="1154337" y="3141256"/>
          <a:ext cx="6835326" cy="229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06" name="Equation" r:id="rId3" imgW="2641320" imgH="888840" progId="Equation.DSMT4">
                  <p:embed/>
                </p:oleObj>
              </mc:Choice>
              <mc:Fallback>
                <p:oleObj name="Equation" r:id="rId3" imgW="2641320" imgH="8888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337" y="3141256"/>
                        <a:ext cx="6835326" cy="22996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5408" y="384132"/>
            <a:ext cx="52245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Fabrication of directional couplers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5408" y="940528"/>
            <a:ext cx="864399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5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Polished </a:t>
            </a:r>
            <a:r>
              <a:rPr lang="en-GB" altLang="en-US" sz="25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5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couplers</a:t>
            </a:r>
            <a:endParaRPr lang="en-GB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iber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directional coupler made up of two side-polished 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half blocks. Tuning is achieved by one lock against the other.</a:t>
            </a:r>
          </a:p>
        </p:txBody>
      </p:sp>
      <p:pic>
        <p:nvPicPr>
          <p:cNvPr id="4" name="Picture 8" descr="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434" y="2571744"/>
            <a:ext cx="4505325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06879" y="4286256"/>
            <a:ext cx="800105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GB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technique for </a:t>
            </a:r>
            <a:r>
              <a:rPr lang="en-GB" altLang="en-US" sz="25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couplers; </a:t>
            </a:r>
          </a:p>
          <a:p>
            <a:pPr algn="just"/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 </a:t>
            </a:r>
            <a:r>
              <a:rPr lang="en-GB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operation, </a:t>
            </a:r>
            <a:r>
              <a:rPr lang="en-GB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cost.</a:t>
            </a:r>
          </a:p>
          <a:p>
            <a:pPr algn="just"/>
            <a:endParaRPr lang="en-GB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13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2500306"/>
            <a:ext cx="3500462" cy="212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419293"/>
            <a:ext cx="857256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Fused couplers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熔铸耦合器</a:t>
            </a:r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couplers 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fabricated by twisting two single-mode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(after removing their protective coating) and then heating and pulling them -  two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fused laterally with one another and also tapered</a:t>
            </a:r>
          </a:p>
        </p:txBody>
      </p:sp>
      <p:pic>
        <p:nvPicPr>
          <p:cNvPr id="4" name="Picture 11" descr="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697" y="2357430"/>
            <a:ext cx="5019683" cy="116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643314"/>
            <a:ext cx="2957623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779912" y="4930603"/>
            <a:ext cx="4793186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measured normalised power exiting the two fibres versus the drawn length.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23528" y="1484784"/>
            <a:ext cx="8496944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ratio is monitored on line as the 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fused and drawn. </a:t>
            </a:r>
          </a:p>
          <a:p>
            <a:pPr marL="285750" indent="-285750"/>
            <a:endParaRPr lang="en-GB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</a:t>
            </a:r>
            <a:r>
              <a:rPr lang="en-GB" alt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couplers widely used for WDM network systems.</a:t>
            </a:r>
          </a:p>
          <a:p>
            <a:pPr marL="285750" indent="-285750"/>
            <a:endParaRPr lang="en-GB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&lt; 0.1dB with directivity in excess of 55dB.[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超过</a:t>
            </a:r>
            <a:r>
              <a:rPr lang="en-GB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4282" y="332656"/>
            <a:ext cx="1843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Applications</a:t>
            </a:r>
            <a:endParaRPr lang="zh-CN" altLang="en-US" sz="24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18" y="1188215"/>
            <a:ext cx="905748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dividers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one of the most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applications.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Wavelength division multiplexer/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demultiplexer</a:t>
            </a:r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12"/>
          <p:cNvPicPr>
            <a:picLocks noChangeAspect="1" noChangeArrowheads="1"/>
          </p:cNvPicPr>
          <p:nvPr/>
        </p:nvPicPr>
        <p:blipFill>
          <a:blip r:embed="rId3"/>
          <a:srcRect b="71136"/>
          <a:stretch>
            <a:fillRect/>
          </a:stretch>
        </p:blipFill>
        <p:spPr bwMode="auto">
          <a:xfrm>
            <a:off x="1285852" y="2714620"/>
            <a:ext cx="5840412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15376"/>
              </p:ext>
            </p:extLst>
          </p:nvPr>
        </p:nvGraphicFramePr>
        <p:xfrm>
          <a:off x="1732238" y="5380868"/>
          <a:ext cx="5679524" cy="118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06" name="Equation" r:id="rId4" imgW="2070100" imgH="431800" progId="Equation.3">
                  <p:embed/>
                </p:oleObj>
              </mc:Choice>
              <mc:Fallback>
                <p:oleObj name="Equation" r:id="rId4" imgW="20701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238" y="5380868"/>
                        <a:ext cx="5679524" cy="11865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14282" y="4172174"/>
            <a:ext cx="8643998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Multiplexer principle:</a:t>
            </a:r>
          </a:p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a directional coupler of length </a:t>
            </a:r>
            <a:r>
              <a:rPr lang="en-GB" altLang="en-US" sz="23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made of identical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fibers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altLang="en-US" sz="23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</a:t>
            </a:r>
            <a:r>
              <a:rPr lang="en-GB" altLang="en-US" sz="2300" i="1" baseline="-250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23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en-US" sz="23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</a:t>
            </a:r>
            <a:r>
              <a:rPr lang="en-GB" altLang="en-US" sz="2300" i="1" baseline="-250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2300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the coupling coefficients at wavelengths </a:t>
            </a:r>
            <a:r>
              <a:rPr lang="en-GB" altLang="en-US" sz="2300" dirty="0">
                <a:solidFill>
                  <a:srgbClr val="3333FF"/>
                </a:solidFill>
                <a:latin typeface="Symbol" pitchFamily="18" charset="2"/>
              </a:rPr>
              <a:t>l</a:t>
            </a:r>
            <a:r>
              <a:rPr lang="en-GB" altLang="en-US" sz="2300" baseline="-25000" dirty="0">
                <a:solidFill>
                  <a:srgbClr val="3333FF"/>
                </a:solidFill>
              </a:rPr>
              <a:t>1</a:t>
            </a:r>
            <a:r>
              <a:rPr lang="en-GB" altLang="en-US" sz="2300" dirty="0">
                <a:solidFill>
                  <a:srgbClr val="3333FF"/>
                </a:solidFill>
              </a:rPr>
              <a:t> </a:t>
            </a:r>
            <a:r>
              <a:rPr lang="en-GB" altLang="en-US" sz="23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altLang="en-US" sz="2300" dirty="0">
                <a:solidFill>
                  <a:srgbClr val="3333FF"/>
                </a:solidFill>
              </a:rPr>
              <a:t> </a:t>
            </a:r>
            <a:r>
              <a:rPr lang="en-GB" altLang="en-US" sz="2300" dirty="0">
                <a:solidFill>
                  <a:srgbClr val="3333FF"/>
                </a:solidFill>
                <a:latin typeface="Symbol" pitchFamily="18" charset="2"/>
              </a:rPr>
              <a:t>l</a:t>
            </a:r>
            <a:r>
              <a:rPr lang="en-GB" altLang="en-US" sz="2300" baseline="-25000" dirty="0">
                <a:solidFill>
                  <a:srgbClr val="3333FF"/>
                </a:solidFill>
              </a:rPr>
              <a:t>2</a:t>
            </a:r>
            <a:r>
              <a:rPr lang="en-GB" altLang="en-US" sz="2300" dirty="0"/>
              <a:t> </a:t>
            </a:r>
            <a:endParaRPr lang="en-US" altLang="en-US" sz="23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021046"/>
              </p:ext>
            </p:extLst>
          </p:nvPr>
        </p:nvGraphicFramePr>
        <p:xfrm>
          <a:off x="7126264" y="3524365"/>
          <a:ext cx="446298" cy="66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07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264" y="3524365"/>
                        <a:ext cx="446298" cy="669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016060"/>
              </p:ext>
            </p:extLst>
          </p:nvPr>
        </p:nvGraphicFramePr>
        <p:xfrm>
          <a:off x="7126264" y="2664189"/>
          <a:ext cx="483490" cy="66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08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264" y="2664189"/>
                        <a:ext cx="483490" cy="669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76178"/>
              </p:ext>
            </p:extLst>
          </p:nvPr>
        </p:nvGraphicFramePr>
        <p:xfrm>
          <a:off x="771517" y="3331398"/>
          <a:ext cx="446298" cy="66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09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17" y="3331398"/>
                        <a:ext cx="446298" cy="669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38983"/>
              </p:ext>
            </p:extLst>
          </p:nvPr>
        </p:nvGraphicFramePr>
        <p:xfrm>
          <a:off x="1723322" y="1374124"/>
          <a:ext cx="5697355" cy="112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5" name="Equation" r:id="rId3" imgW="2438400" imgH="482600" progId="Equation.3">
                  <p:embed/>
                </p:oleObj>
              </mc:Choice>
              <mc:Fallback>
                <p:oleObj name="Equation" r:id="rId3" imgW="24384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3322" y="1374124"/>
                        <a:ext cx="5697355" cy="1126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39715" y="499901"/>
            <a:ext cx="861856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such a case, if light beams </a:t>
            </a:r>
            <a:r>
              <a:rPr lang="en-GB" altLang="en-US" sz="2300" dirty="0">
                <a:solidFill>
                  <a:srgbClr val="3333FF"/>
                </a:solidFill>
                <a:latin typeface="Symbol" pitchFamily="18" charset="2"/>
              </a:rPr>
              <a:t>l</a:t>
            </a:r>
            <a:r>
              <a:rPr lang="en-GB" altLang="en-US" sz="2300" baseline="-25000" dirty="0">
                <a:solidFill>
                  <a:srgbClr val="3333FF"/>
                </a:solidFill>
              </a:rPr>
              <a:t>1</a:t>
            </a:r>
            <a:r>
              <a:rPr lang="en-GB" altLang="en-US" sz="2300" dirty="0">
                <a:solidFill>
                  <a:srgbClr val="3333FF"/>
                </a:solidFill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altLang="en-US" sz="2300" dirty="0">
                <a:solidFill>
                  <a:srgbClr val="3333FF"/>
                </a:solidFill>
              </a:rPr>
              <a:t> </a:t>
            </a:r>
            <a:r>
              <a:rPr lang="en-GB" altLang="en-US" sz="2300" dirty="0">
                <a:solidFill>
                  <a:srgbClr val="3333FF"/>
                </a:solidFill>
                <a:latin typeface="Symbol" pitchFamily="18" charset="2"/>
              </a:rPr>
              <a:t>l</a:t>
            </a:r>
            <a:r>
              <a:rPr lang="en-GB" altLang="en-US" sz="2300" baseline="-25000" dirty="0">
                <a:solidFill>
                  <a:srgbClr val="3333FF"/>
                </a:solidFill>
              </a:rPr>
              <a:t>2</a:t>
            </a:r>
            <a:r>
              <a:rPr lang="en-GB" altLang="en-US" sz="2300" dirty="0"/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launched simultaneously in the input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39715" y="2707415"/>
            <a:ext cx="7860935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300" dirty="0">
                <a:latin typeface="Symbol" pitchFamily="18" charset="2"/>
              </a:rPr>
              <a:t>l</a:t>
            </a:r>
            <a:r>
              <a:rPr lang="en-GB" altLang="en-US" sz="2300" baseline="-25000" dirty="0">
                <a:latin typeface="Symbol" pitchFamily="18" charset="2"/>
              </a:rPr>
              <a:t>1</a:t>
            </a:r>
            <a:r>
              <a:rPr lang="en-GB" altLang="en-US" sz="2000" dirty="0">
                <a:latin typeface="Symbol" pitchFamily="18" charset="2"/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exiting port B;  </a:t>
            </a:r>
            <a:r>
              <a:rPr lang="en-GB" altLang="en-US" sz="2300" dirty="0">
                <a:latin typeface="Symbol" pitchFamily="18" charset="2"/>
              </a:rPr>
              <a:t>l</a:t>
            </a:r>
            <a:r>
              <a:rPr lang="en-GB" altLang="en-US" sz="2300" baseline="-25000" dirty="0">
                <a:latin typeface="Symbol" pitchFamily="18" charset="2"/>
              </a:rPr>
              <a:t>2</a:t>
            </a:r>
            <a:r>
              <a:rPr lang="en-GB" altLang="en-US" sz="2000" dirty="0">
                <a:latin typeface="Symbol" pitchFamily="18" charset="2"/>
              </a:rPr>
              <a:t>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exiting port A - wavelength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demultiplexing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5" descr="12"/>
          <p:cNvPicPr>
            <a:picLocks noChangeAspect="1" noChangeArrowheads="1"/>
          </p:cNvPicPr>
          <p:nvPr/>
        </p:nvPicPr>
        <p:blipFill rotWithShape="1">
          <a:blip r:embed="rId5"/>
          <a:srcRect l="10660" t="24530"/>
          <a:stretch/>
        </p:blipFill>
        <p:spPr bwMode="auto">
          <a:xfrm>
            <a:off x="-1" y="3293922"/>
            <a:ext cx="4570567" cy="288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44008" y="3274068"/>
            <a:ext cx="4286279" cy="29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altLang="en-US" sz="2300" b="1" u="sng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mm / 1.55 mm WDM</a:t>
            </a:r>
            <a:r>
              <a:rPr lang="en-GB" altLang="en-US" sz="23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GB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light of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1.55 mm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altLang="en-US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mm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launched on the same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input of the coupler, light 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alt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exit from the </a:t>
            </a:r>
            <a:r>
              <a:rPr lang="en-GB" alt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whereas light </a:t>
            </a:r>
            <a:r>
              <a:rPr lang="en-GB" altLang="en-US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GB" altLang="en-US" sz="23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 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exit from the </a:t>
            </a:r>
            <a:r>
              <a:rPr lang="en-GB" altLang="en-US" sz="23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r>
              <a:rPr lang="en-GB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" y="214290"/>
            <a:ext cx="5724128" cy="64293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Fiber-optic connectors</a:t>
            </a:r>
            <a:endParaRPr lang="zh-CN" altLang="en-US" sz="3600" b="1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4282" y="1484820"/>
            <a:ext cx="871543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optical fiber connector 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terminates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端接</a:t>
            </a:r>
            <a:r>
              <a:rPr lang="en-US" altLang="zh-CN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终止</a:t>
            </a:r>
            <a:r>
              <a:rPr lang="en-US" sz="23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the end of an optical fiber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enables quicker connection and disconnection than splicing. 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4282" y="1000285"/>
            <a:ext cx="535781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fiber-optic connector?</a:t>
            </a:r>
            <a:endParaRPr lang="zh-CN" altLang="en-US" sz="2600" b="1" dirty="0">
              <a:solidFill>
                <a:srgbClr val="1807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5409" name="Picture 1" descr="C:\Users\Administrator\AppData\Roaming\Tencent\Users\837288279\QQ\WinTemp\RichOle\PKKL89S871GT7NT[`IBUKT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286124"/>
            <a:ext cx="9022558" cy="321471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1214414" y="2786058"/>
            <a:ext cx="8715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typical structure of a fiber-optic connector</a:t>
            </a:r>
            <a:endParaRPr lang="zh-CN" altLang="en-US" sz="2200" dirty="0">
              <a:solidFill>
                <a:srgbClr val="1807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2976" y="3475600"/>
            <a:ext cx="1000132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200" b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</a:t>
            </a:r>
            <a:endParaRPr lang="zh-CN" altLang="en-US" sz="2200" b="1" dirty="0">
              <a:solidFill>
                <a:srgbClr val="1807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4612" y="3498179"/>
            <a:ext cx="1000132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200" b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Tube</a:t>
            </a:r>
            <a:endParaRPr lang="zh-CN" altLang="en-US" sz="2200" b="1" dirty="0">
              <a:solidFill>
                <a:srgbClr val="1807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86578" y="3500438"/>
            <a:ext cx="2071702" cy="4308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200" b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</a:p>
        </p:txBody>
      </p:sp>
      <p:sp>
        <p:nvSpPr>
          <p:cNvPr id="13" name="矩形 12"/>
          <p:cNvSpPr/>
          <p:nvPr/>
        </p:nvSpPr>
        <p:spPr>
          <a:xfrm>
            <a:off x="4673918" y="3496238"/>
            <a:ext cx="189834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ferrule</a:t>
            </a:r>
            <a:endParaRPr lang="en-US" altLang="zh-CN" sz="2200" b="1" dirty="0">
              <a:solidFill>
                <a:srgbClr val="1807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00034" y="332656"/>
            <a:ext cx="8143932" cy="766734"/>
          </a:xfrm>
          <a:prstGeom prst="rect">
            <a:avLst/>
          </a:prstGeom>
          <a:noFill/>
        </p:spPr>
        <p:txBody>
          <a:bodyPr rtlCol="0">
            <a:normAutofit fontScale="67500" lnSpcReduction="2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en-US" altLang="zh-CN" sz="4000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Analogy between optical components and electric components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华文新魏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82867"/>
              </p:ext>
            </p:extLst>
          </p:nvPr>
        </p:nvGraphicFramePr>
        <p:xfrm>
          <a:off x="107504" y="1340768"/>
          <a:ext cx="8928992" cy="5347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Document" r:id="rId3" imgW="6555835" imgH="3532227" progId="Word.Document.8">
                  <p:embed/>
                </p:oleObj>
              </mc:Choice>
              <mc:Fallback>
                <p:oleObj name="Document" r:id="rId3" imgW="6555835" imgH="3532227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340768"/>
                        <a:ext cx="8928992" cy="5347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4282" y="1000108"/>
            <a:ext cx="778674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1807B9"/>
                </a:solidFill>
              </a:rPr>
              <a:t>The application of fiber-optic connector</a:t>
            </a:r>
            <a:endParaRPr lang="zh-CN" altLang="en-US" sz="2600" b="1" dirty="0">
              <a:solidFill>
                <a:srgbClr val="1807B9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682" y="1436359"/>
            <a:ext cx="8604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It is usually applied in the connection </a:t>
            </a:r>
            <a:r>
              <a:rPr lang="en-US" sz="2400" b="1" dirty="0">
                <a:solidFill>
                  <a:srgbClr val="FF0000"/>
                </a:solidFill>
              </a:rPr>
              <a:t>between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1807B9"/>
                </a:solidFill>
              </a:rPr>
              <a:t>fibers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1807B9"/>
                </a:solidFill>
              </a:rPr>
              <a:t>equipments</a:t>
            </a:r>
            <a:r>
              <a:rPr lang="en-US" sz="2400" b="1" dirty="0"/>
              <a:t>, or </a:t>
            </a:r>
            <a:r>
              <a:rPr lang="en-US" sz="2400" b="1" dirty="0">
                <a:solidFill>
                  <a:srgbClr val="1807B9"/>
                </a:solidFill>
              </a:rPr>
              <a:t>fiber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1807B9"/>
                </a:solidFill>
              </a:rPr>
              <a:t>equipment</a:t>
            </a:r>
            <a:r>
              <a:rPr lang="en-US" sz="2400" b="1" dirty="0"/>
              <a:t>.   </a:t>
            </a:r>
            <a:endParaRPr lang="zh-CN" altLang="en-US" sz="2400" b="1" dirty="0"/>
          </a:p>
        </p:txBody>
      </p:sp>
      <p:pic>
        <p:nvPicPr>
          <p:cNvPr id="168962" name="Picture 2" descr="C:\Users\Administrator\Desktop\longer-cab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508" y="2357430"/>
            <a:ext cx="3052058" cy="4071966"/>
          </a:xfrm>
          <a:prstGeom prst="rect">
            <a:avLst/>
          </a:prstGeom>
          <a:noFill/>
        </p:spPr>
      </p:pic>
      <p:pic>
        <p:nvPicPr>
          <p:cNvPr id="168963" name="Picture 3" descr="C:\Users\Administrator\Desktop\ML-QLOGICNFCCON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714620"/>
            <a:ext cx="4787888" cy="35909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5720" y="1000108"/>
            <a:ext cx="87154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1807B9"/>
                </a:solidFill>
              </a:rPr>
              <a:t>The performance of the fiber-optic connector</a:t>
            </a:r>
            <a:endParaRPr lang="zh-CN" altLang="en-US" sz="3000" b="1" dirty="0">
              <a:solidFill>
                <a:srgbClr val="1807B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720" y="1571612"/>
            <a:ext cx="7786742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5000"/>
              </a:lnSpc>
              <a:buAutoNum type="arabicParenBoth"/>
            </a:pPr>
            <a:r>
              <a:rPr lang="en-US" sz="2600" b="1" dirty="0"/>
              <a:t>Optical loss </a:t>
            </a:r>
          </a:p>
          <a:p>
            <a:pPr marL="514350" indent="-514350">
              <a:lnSpc>
                <a:spcPts val="5000"/>
              </a:lnSpc>
              <a:buFont typeface="Arial" pitchFamily="34" charset="0"/>
              <a:buChar char="•"/>
            </a:pPr>
            <a:r>
              <a:rPr lang="en-US" sz="2600" b="1" dirty="0"/>
              <a:t>Insertion loss</a:t>
            </a:r>
          </a:p>
          <a:p>
            <a:pPr marL="514350" indent="-514350">
              <a:lnSpc>
                <a:spcPts val="5000"/>
              </a:lnSpc>
              <a:buFont typeface="Arial" pitchFamily="34" charset="0"/>
              <a:buChar char="•"/>
            </a:pPr>
            <a:r>
              <a:rPr lang="en-US" altLang="zh-CN" sz="2600" b="1" dirty="0"/>
              <a:t>Return loss</a:t>
            </a:r>
          </a:p>
          <a:p>
            <a:pPr marL="514350" indent="-514350">
              <a:lnSpc>
                <a:spcPts val="5000"/>
              </a:lnSpc>
            </a:pPr>
            <a:r>
              <a:rPr lang="en-US" altLang="zh-CN" sz="2600" b="1" dirty="0"/>
              <a:t>(2) Interchangeability </a:t>
            </a:r>
            <a:r>
              <a:rPr lang="zh-CN" altLang="en-US" sz="2600" b="1" dirty="0"/>
              <a:t>互换性</a:t>
            </a:r>
            <a:endParaRPr lang="en-US" altLang="zh-CN" sz="2600" b="1" dirty="0"/>
          </a:p>
          <a:p>
            <a:pPr marL="514350" indent="-514350">
              <a:lnSpc>
                <a:spcPts val="5000"/>
              </a:lnSpc>
            </a:pPr>
            <a:r>
              <a:rPr lang="en-US" altLang="zh-CN" sz="2600" b="1" dirty="0"/>
              <a:t>(3) Tensile strength </a:t>
            </a:r>
            <a:r>
              <a:rPr lang="zh-CN" altLang="en-US" sz="2600" b="1" dirty="0"/>
              <a:t>抗张强度</a:t>
            </a:r>
            <a:endParaRPr lang="en-US" altLang="zh-CN" sz="2600" b="1" dirty="0"/>
          </a:p>
          <a:p>
            <a:pPr marL="514350" indent="-514350">
              <a:lnSpc>
                <a:spcPts val="5000"/>
              </a:lnSpc>
            </a:pPr>
            <a:r>
              <a:rPr lang="en-US" altLang="zh-CN" sz="2600" b="1" dirty="0"/>
              <a:t>(4) Temperature</a:t>
            </a:r>
          </a:p>
          <a:p>
            <a:pPr marL="514350" indent="-514350">
              <a:lnSpc>
                <a:spcPts val="5000"/>
              </a:lnSpc>
            </a:pPr>
            <a:r>
              <a:rPr lang="en-US" altLang="zh-CN" sz="2600" b="1" dirty="0"/>
              <a:t>(5) Lifetime </a:t>
            </a:r>
            <a:endParaRPr lang="zh-CN" altLang="en-US" sz="26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254007"/>
            <a:ext cx="7786742" cy="55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  <a:buAutoNum type="arabicParenBoth"/>
            </a:pPr>
            <a:r>
              <a:rPr lang="en-US" sz="2600" b="1" dirty="0">
                <a:solidFill>
                  <a:srgbClr val="C00000"/>
                </a:solidFill>
              </a:rPr>
              <a:t>Optical loss</a:t>
            </a:r>
          </a:p>
        </p:txBody>
      </p:sp>
      <p:sp>
        <p:nvSpPr>
          <p:cNvPr id="3" name="矩形 2"/>
          <p:cNvSpPr/>
          <p:nvPr/>
        </p:nvSpPr>
        <p:spPr>
          <a:xfrm>
            <a:off x="321439" y="1052736"/>
            <a:ext cx="8501122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  <a:buFont typeface="Arial" pitchFamily="34" charset="0"/>
              <a:buChar char="•"/>
            </a:pPr>
            <a:r>
              <a:rPr lang="en-US" sz="2600" b="1" dirty="0">
                <a:solidFill>
                  <a:srgbClr val="1807B9"/>
                </a:solidFill>
              </a:rPr>
              <a:t>Insertion loss</a:t>
            </a:r>
          </a:p>
          <a:p>
            <a:pPr marL="971550" lvl="1" indent="-514350">
              <a:lnSpc>
                <a:spcPts val="4000"/>
              </a:lnSpc>
            </a:pPr>
            <a:r>
              <a:rPr lang="en-US" sz="2600" b="1" dirty="0"/>
              <a:t>Introduction by the </a:t>
            </a:r>
            <a:r>
              <a:rPr lang="en-US" sz="2600" b="1" dirty="0">
                <a:solidFill>
                  <a:srgbClr val="FF0000"/>
                </a:solidFill>
              </a:rPr>
              <a:t>connector</a:t>
            </a:r>
          </a:p>
          <a:p>
            <a:pPr marL="971550" lvl="1" indent="-514350">
              <a:lnSpc>
                <a:spcPts val="4000"/>
              </a:lnSpc>
            </a:pPr>
            <a:r>
              <a:rPr lang="en-US" sz="2600" b="1" dirty="0"/>
              <a:t>Typically &lt;</a:t>
            </a:r>
            <a:r>
              <a:rPr lang="en-US" sz="2600" b="1" dirty="0">
                <a:solidFill>
                  <a:srgbClr val="FF0000"/>
                </a:solidFill>
              </a:rPr>
              <a:t>0.5 dB</a:t>
            </a:r>
            <a:r>
              <a:rPr lang="en-US" sz="2600" b="1" dirty="0"/>
              <a:t>.</a:t>
            </a:r>
          </a:p>
          <a:p>
            <a:pPr marL="514350" indent="-514350">
              <a:lnSpc>
                <a:spcPts val="4000"/>
              </a:lnSpc>
              <a:buFont typeface="Arial" pitchFamily="34" charset="0"/>
              <a:buChar char="•"/>
            </a:pPr>
            <a:r>
              <a:rPr lang="en-US" sz="2600" b="1" dirty="0">
                <a:solidFill>
                  <a:srgbClr val="1807B9"/>
                </a:solidFill>
              </a:rPr>
              <a:t>Return loss </a:t>
            </a:r>
            <a:r>
              <a:rPr lang="en-US" sz="2600" dirty="0">
                <a:solidFill>
                  <a:srgbClr val="1807B9"/>
                </a:solidFill>
              </a:rPr>
              <a:t>[</a:t>
            </a:r>
            <a:r>
              <a:rPr lang="zh-CN" altLang="en-US" sz="2600" dirty="0">
                <a:solidFill>
                  <a:srgbClr val="1807B9"/>
                </a:solidFill>
              </a:rPr>
              <a:t>越大越好</a:t>
            </a:r>
            <a:r>
              <a:rPr lang="en-US" sz="2600" dirty="0">
                <a:solidFill>
                  <a:srgbClr val="1807B9"/>
                </a:solidFill>
              </a:rPr>
              <a:t>]</a:t>
            </a:r>
          </a:p>
          <a:p>
            <a:pPr indent="457200">
              <a:lnSpc>
                <a:spcPts val="4000"/>
              </a:lnSpc>
            </a:pPr>
            <a:r>
              <a:rPr lang="en-US" sz="2600" b="1" dirty="0"/>
              <a:t>It describes the ability of the connector to </a:t>
            </a:r>
            <a:r>
              <a:rPr lang="en-US" sz="2600" b="1" dirty="0">
                <a:solidFill>
                  <a:srgbClr val="FF0000"/>
                </a:solidFill>
              </a:rPr>
              <a:t>restrain</a:t>
            </a:r>
            <a:r>
              <a:rPr lang="en-US" sz="2600" b="1" dirty="0"/>
              <a:t> the </a:t>
            </a:r>
            <a:r>
              <a:rPr lang="en-US" sz="2600" b="1" dirty="0">
                <a:solidFill>
                  <a:srgbClr val="1807B9"/>
                </a:solidFill>
              </a:rPr>
              <a:t>reflection</a:t>
            </a:r>
            <a:r>
              <a:rPr lang="en-US" sz="2600" b="1" dirty="0"/>
              <a:t> </a:t>
            </a:r>
          </a:p>
          <a:p>
            <a:pPr marL="971550" lvl="1" indent="-514350" algn="just">
              <a:lnSpc>
                <a:spcPts val="4000"/>
              </a:lnSpc>
            </a:pPr>
            <a:r>
              <a:rPr lang="en-US" sz="2600" b="1" dirty="0"/>
              <a:t>Typically larger than </a:t>
            </a:r>
            <a:r>
              <a:rPr lang="en-US" sz="2600" b="1" dirty="0">
                <a:solidFill>
                  <a:srgbClr val="FF0000"/>
                </a:solidFill>
              </a:rPr>
              <a:t>25 dB</a:t>
            </a:r>
            <a:r>
              <a:rPr lang="en-US" sz="2600" b="1" dirty="0"/>
              <a:t>. </a:t>
            </a:r>
          </a:p>
          <a:p>
            <a:pPr indent="457200" algn="just">
              <a:lnSpc>
                <a:spcPts val="4000"/>
              </a:lnSpc>
            </a:pPr>
            <a:r>
              <a:rPr lang="en-US" sz="2600" b="1" dirty="0"/>
              <a:t>If the polish is performed, it can be improved to l</a:t>
            </a:r>
            <a:r>
              <a:rPr lang="en-US" altLang="zh-CN" sz="2600" b="1" dirty="0"/>
              <a:t>arger</a:t>
            </a:r>
            <a:r>
              <a:rPr lang="en-US" sz="2600" b="1" dirty="0"/>
              <a:t> than </a:t>
            </a:r>
            <a:r>
              <a:rPr lang="en-US" sz="2600" b="1" dirty="0">
                <a:solidFill>
                  <a:srgbClr val="FF0000"/>
                </a:solidFill>
              </a:rPr>
              <a:t>45 dB</a:t>
            </a:r>
            <a:r>
              <a:rPr lang="en-US" sz="2600" b="1" dirty="0"/>
              <a:t>. </a:t>
            </a:r>
          </a:p>
          <a:p>
            <a:pPr marL="514350" indent="-514350">
              <a:lnSpc>
                <a:spcPts val="4000"/>
              </a:lnSpc>
            </a:pPr>
            <a:endParaRPr lang="en-US" sz="26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857232"/>
            <a:ext cx="89297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</a:pPr>
            <a:r>
              <a:rPr lang="en-US" sz="2600" b="1" dirty="0">
                <a:solidFill>
                  <a:srgbClr val="C00000"/>
                </a:solidFill>
              </a:rPr>
              <a:t>(2) </a:t>
            </a:r>
            <a:r>
              <a:rPr lang="en-US" altLang="zh-CN" sz="2600" b="1" dirty="0">
                <a:solidFill>
                  <a:srgbClr val="C00000"/>
                </a:solidFill>
              </a:rPr>
              <a:t>Interchangeability</a:t>
            </a:r>
          </a:p>
          <a:p>
            <a:pPr indent="457200">
              <a:lnSpc>
                <a:spcPts val="4000"/>
              </a:lnSpc>
            </a:pPr>
            <a:r>
              <a:rPr lang="en-US" sz="2600" b="1" dirty="0"/>
              <a:t>For the same type connectors, they can be </a:t>
            </a:r>
            <a:r>
              <a:rPr lang="en-US" sz="2600" b="1" dirty="0">
                <a:solidFill>
                  <a:srgbClr val="FF0000"/>
                </a:solidFill>
              </a:rPr>
              <a:t>replaced</a:t>
            </a:r>
            <a:r>
              <a:rPr lang="en-US" sz="2600" b="1" dirty="0"/>
              <a:t> arbitrarily.   </a:t>
            </a:r>
          </a:p>
        </p:txBody>
      </p:sp>
      <p:sp>
        <p:nvSpPr>
          <p:cNvPr id="6" name="矩形 5"/>
          <p:cNvSpPr/>
          <p:nvPr/>
        </p:nvSpPr>
        <p:spPr>
          <a:xfrm>
            <a:off x="214282" y="2291629"/>
            <a:ext cx="7786742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</a:pPr>
            <a:r>
              <a:rPr lang="en-US" sz="2600" b="1" dirty="0">
                <a:solidFill>
                  <a:srgbClr val="C00000"/>
                </a:solidFill>
              </a:rPr>
              <a:t>(3) </a:t>
            </a:r>
            <a:r>
              <a:rPr lang="en-US" altLang="zh-CN" sz="2600" b="1" dirty="0">
                <a:solidFill>
                  <a:srgbClr val="C00000"/>
                </a:solidFill>
              </a:rPr>
              <a:t>Tensile strength</a:t>
            </a:r>
          </a:p>
          <a:p>
            <a:pPr marL="971550" lvl="1" indent="-514350">
              <a:lnSpc>
                <a:spcPts val="4000"/>
              </a:lnSpc>
            </a:pPr>
            <a:r>
              <a:rPr lang="en-US" sz="2600" b="1" dirty="0"/>
              <a:t>It is usually larger than </a:t>
            </a:r>
            <a:r>
              <a:rPr lang="en-US" sz="2600" b="1" dirty="0">
                <a:solidFill>
                  <a:srgbClr val="FF0000"/>
                </a:solidFill>
              </a:rPr>
              <a:t>90 N</a:t>
            </a:r>
            <a:r>
              <a:rPr lang="en-US" sz="2600" b="1" dirty="0"/>
              <a:t>.</a:t>
            </a:r>
          </a:p>
        </p:txBody>
      </p:sp>
      <p:sp>
        <p:nvSpPr>
          <p:cNvPr id="7" name="矩形 6"/>
          <p:cNvSpPr/>
          <p:nvPr/>
        </p:nvSpPr>
        <p:spPr>
          <a:xfrm>
            <a:off x="214282" y="3357562"/>
            <a:ext cx="86439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</a:pPr>
            <a:r>
              <a:rPr lang="en-US" sz="2600" b="1" dirty="0">
                <a:solidFill>
                  <a:srgbClr val="C00000"/>
                </a:solidFill>
              </a:rPr>
              <a:t>(4) </a:t>
            </a:r>
            <a:r>
              <a:rPr lang="en-US" altLang="zh-CN" sz="2600" b="1" dirty="0">
                <a:solidFill>
                  <a:srgbClr val="C00000"/>
                </a:solidFill>
              </a:rPr>
              <a:t>Temperature</a:t>
            </a:r>
          </a:p>
          <a:p>
            <a:pPr indent="457200">
              <a:lnSpc>
                <a:spcPts val="4000"/>
              </a:lnSpc>
            </a:pPr>
            <a:r>
              <a:rPr lang="en-US" sz="2600" b="1" dirty="0"/>
              <a:t>Normally operates at the temperature range of </a:t>
            </a:r>
          </a:p>
          <a:p>
            <a:pPr>
              <a:lnSpc>
                <a:spcPts val="4000"/>
              </a:lnSpc>
            </a:pPr>
            <a:r>
              <a:rPr lang="en-US" sz="2600" b="1" dirty="0">
                <a:solidFill>
                  <a:srgbClr val="FF0000"/>
                </a:solidFill>
              </a:rPr>
              <a:t>-40</a:t>
            </a:r>
            <a:r>
              <a:rPr lang="en-US" sz="2600" b="1" baseline="30000" dirty="0">
                <a:solidFill>
                  <a:srgbClr val="FF0000"/>
                </a:solidFill>
              </a:rPr>
              <a:t>0</a:t>
            </a:r>
            <a:r>
              <a:rPr lang="en-US" sz="2600" b="1" dirty="0">
                <a:solidFill>
                  <a:srgbClr val="FF0000"/>
                </a:solidFill>
              </a:rPr>
              <a:t>C~70</a:t>
            </a:r>
            <a:r>
              <a:rPr lang="en-US" sz="2600" b="1" baseline="30000" dirty="0">
                <a:solidFill>
                  <a:srgbClr val="FF0000"/>
                </a:solidFill>
              </a:rPr>
              <a:t>0</a:t>
            </a:r>
            <a:r>
              <a:rPr lang="en-US" sz="2600" b="1" dirty="0">
                <a:solidFill>
                  <a:srgbClr val="FF0000"/>
                </a:solidFill>
              </a:rPr>
              <a:t>C</a:t>
            </a:r>
            <a:r>
              <a:rPr lang="en-US" sz="2600" b="1" dirty="0"/>
              <a:t>.</a:t>
            </a:r>
          </a:p>
        </p:txBody>
      </p:sp>
      <p:sp>
        <p:nvSpPr>
          <p:cNvPr id="8" name="矩形 7"/>
          <p:cNvSpPr/>
          <p:nvPr/>
        </p:nvSpPr>
        <p:spPr>
          <a:xfrm>
            <a:off x="214282" y="5012494"/>
            <a:ext cx="86439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ts val="4000"/>
              </a:lnSpc>
            </a:pPr>
            <a:r>
              <a:rPr lang="en-US" sz="2600" b="1" dirty="0">
                <a:solidFill>
                  <a:srgbClr val="C00000"/>
                </a:solidFill>
              </a:rPr>
              <a:t>(5) </a:t>
            </a:r>
            <a:r>
              <a:rPr lang="en-US" altLang="zh-CN" sz="2600" b="1" dirty="0">
                <a:solidFill>
                  <a:srgbClr val="C00000"/>
                </a:solidFill>
              </a:rPr>
              <a:t>Lifetime</a:t>
            </a:r>
          </a:p>
          <a:p>
            <a:pPr indent="457200">
              <a:lnSpc>
                <a:spcPts val="4000"/>
              </a:lnSpc>
            </a:pPr>
            <a:r>
              <a:rPr lang="en-US" sz="2600" b="1" dirty="0"/>
              <a:t>Good connector is required to be </a:t>
            </a:r>
            <a:r>
              <a:rPr lang="en-US" altLang="zh-CN" sz="2600" b="1" dirty="0"/>
              <a:t>plugged</a:t>
            </a:r>
            <a:r>
              <a:rPr lang="en-US" sz="2600" b="1" dirty="0"/>
              <a:t> beyond </a:t>
            </a:r>
            <a:r>
              <a:rPr lang="en-US" sz="2600" b="1" dirty="0">
                <a:solidFill>
                  <a:srgbClr val="FF0000"/>
                </a:solidFill>
              </a:rPr>
              <a:t>1000 t</a:t>
            </a:r>
            <a:r>
              <a:rPr lang="en-US" altLang="zh-CN" sz="2600" b="1" dirty="0">
                <a:solidFill>
                  <a:srgbClr val="FF0000"/>
                </a:solidFill>
              </a:rPr>
              <a:t>imes</a:t>
            </a:r>
            <a:r>
              <a:rPr lang="en-US" altLang="zh-CN" sz="2600" b="1" dirty="0"/>
              <a:t>.</a:t>
            </a:r>
            <a:r>
              <a:rPr lang="en-US" sz="2600" b="1" dirty="0"/>
              <a:t> </a:t>
            </a:r>
            <a:endParaRPr lang="en-US" altLang="zh-CN" sz="26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5528" y="350673"/>
            <a:ext cx="87154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1807B9"/>
                </a:solidFill>
              </a:rPr>
              <a:t>Types of fiber-optic connector</a:t>
            </a:r>
            <a:endParaRPr lang="zh-CN" altLang="en-US" sz="3000" b="1" dirty="0">
              <a:solidFill>
                <a:srgbClr val="1807B9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1439" y="995873"/>
            <a:ext cx="87154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There are a series of different classification </a:t>
            </a:r>
            <a:r>
              <a:rPr lang="en-US" sz="3000" b="1" dirty="0">
                <a:solidFill>
                  <a:srgbClr val="FF0000"/>
                </a:solidFill>
              </a:rPr>
              <a:t>standards</a:t>
            </a:r>
            <a:r>
              <a:rPr lang="en-US" sz="3000" b="1" dirty="0"/>
              <a:t>.</a:t>
            </a:r>
            <a:endParaRPr lang="zh-CN" altLang="en-US" sz="3000" b="1" dirty="0"/>
          </a:p>
        </p:txBody>
      </p:sp>
      <p:sp>
        <p:nvSpPr>
          <p:cNvPr id="7" name="左大括号 6"/>
          <p:cNvSpPr/>
          <p:nvPr/>
        </p:nvSpPr>
        <p:spPr>
          <a:xfrm>
            <a:off x="500034" y="2666194"/>
            <a:ext cx="571504" cy="3786214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1538" y="2451880"/>
            <a:ext cx="642942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fiber materials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42976" y="6166656"/>
            <a:ext cx="53578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……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1538" y="3309136"/>
            <a:ext cx="72152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structures 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538" y="4260842"/>
            <a:ext cx="778674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shapes of the fiber ends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1538" y="5090568"/>
            <a:ext cx="778674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numbers of the fiber cores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左大括号 6"/>
          <p:cNvSpPr/>
          <p:nvPr/>
        </p:nvSpPr>
        <p:spPr>
          <a:xfrm>
            <a:off x="3714744" y="1285860"/>
            <a:ext cx="571504" cy="1571636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14810" y="928670"/>
            <a:ext cx="535785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Silica fiber based connectors </a:t>
            </a:r>
            <a:r>
              <a:rPr lang="en-US" altLang="zh-CN" sz="2000" b="1" dirty="0"/>
              <a:t>(including single mode and multimode fibers) 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4286248" y="2000240"/>
            <a:ext cx="53578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Plastics fiber based connector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57686" y="2523318"/>
            <a:ext cx="53578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……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4282" y="1643050"/>
            <a:ext cx="37862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Connectors with different fiber materials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3786182" y="3286124"/>
            <a:ext cx="500066" cy="321471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20" y="4429132"/>
            <a:ext cx="32861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Connectors with different structures 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57686" y="2928934"/>
            <a:ext cx="45005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FC connector(fiber channel)</a:t>
            </a:r>
          </a:p>
          <a:p>
            <a:r>
              <a:rPr lang="en-US" altLang="zh-CN" sz="2000" b="1" dirty="0"/>
              <a:t>(screw thread connection)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4429124" y="6215082"/>
            <a:ext cx="23574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……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57686" y="3714752"/>
            <a:ext cx="45720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ST connector</a:t>
            </a:r>
          </a:p>
          <a:p>
            <a:r>
              <a:rPr lang="en-US" altLang="zh-CN" sz="2000" b="1" dirty="0"/>
              <a:t>(bayonet socket connection)</a:t>
            </a:r>
            <a:endParaRPr lang="zh-CN" altLang="en-US" sz="2000" b="1" dirty="0"/>
          </a:p>
        </p:txBody>
      </p:sp>
      <p:sp>
        <p:nvSpPr>
          <p:cNvPr id="19" name="矩形 18"/>
          <p:cNvSpPr/>
          <p:nvPr/>
        </p:nvSpPr>
        <p:spPr>
          <a:xfrm>
            <a:off x="4357686" y="4572008"/>
            <a:ext cx="407196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SC connector</a:t>
            </a:r>
          </a:p>
          <a:p>
            <a:r>
              <a:rPr lang="en-US" altLang="zh-CN" sz="2000" b="1" dirty="0"/>
              <a:t>(snap-in)</a:t>
            </a:r>
            <a:endParaRPr lang="zh-CN" altLang="en-US" sz="2000" b="1" dirty="0"/>
          </a:p>
        </p:txBody>
      </p:sp>
      <p:sp>
        <p:nvSpPr>
          <p:cNvPr id="21" name="矩形 20"/>
          <p:cNvSpPr/>
          <p:nvPr/>
        </p:nvSpPr>
        <p:spPr>
          <a:xfrm>
            <a:off x="4357686" y="5429264"/>
            <a:ext cx="40719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MT connector</a:t>
            </a:r>
          </a:p>
          <a:p>
            <a:r>
              <a:rPr lang="en-US" altLang="zh-CN" sz="2000" b="1" dirty="0"/>
              <a:t>(</a:t>
            </a:r>
            <a:r>
              <a:rPr lang="en-US" altLang="zh-CN" sz="2000" b="1" dirty="0" err="1"/>
              <a:t>multifiber</a:t>
            </a:r>
            <a:r>
              <a:rPr lang="en-US" altLang="zh-CN" sz="2000" b="1" dirty="0"/>
              <a:t>)</a:t>
            </a:r>
          </a:p>
          <a:p>
            <a:endParaRPr lang="zh-CN" altLang="en-US" sz="25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左大括号 14"/>
          <p:cNvSpPr/>
          <p:nvPr/>
        </p:nvSpPr>
        <p:spPr>
          <a:xfrm>
            <a:off x="4214810" y="1214422"/>
            <a:ext cx="357190" cy="2428892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5720" y="1852846"/>
            <a:ext cx="40719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Connectors with different shapes of the fiber ends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3438" y="5952342"/>
            <a:ext cx="53578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……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00562" y="1071546"/>
            <a:ext cx="421484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PC connector</a:t>
            </a:r>
          </a:p>
          <a:p>
            <a:r>
              <a:rPr lang="en-US" altLang="zh-CN" sz="2000" b="1" dirty="0"/>
              <a:t>(the connector surface is slightly curved)</a:t>
            </a:r>
            <a:endParaRPr lang="zh-CN" altLang="en-US" sz="2000" b="1" dirty="0"/>
          </a:p>
        </p:txBody>
      </p:sp>
      <p:sp>
        <p:nvSpPr>
          <p:cNvPr id="20" name="矩形 19"/>
          <p:cNvSpPr/>
          <p:nvPr/>
        </p:nvSpPr>
        <p:spPr>
          <a:xfrm>
            <a:off x="4500562" y="2214554"/>
            <a:ext cx="392909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APC connector</a:t>
            </a:r>
          </a:p>
          <a:p>
            <a:r>
              <a:rPr lang="en-US" altLang="zh-CN" sz="2000" b="1" dirty="0"/>
              <a:t>(the </a:t>
            </a:r>
            <a:r>
              <a:rPr lang="en-US" altLang="zh-CN" sz="2000" b="1" dirty="0" err="1"/>
              <a:t>endface</a:t>
            </a:r>
            <a:r>
              <a:rPr lang="en-US" altLang="zh-CN" sz="2000" b="1" dirty="0"/>
              <a:t> is at an 8 degree angle)</a:t>
            </a:r>
            <a:endParaRPr lang="zh-CN" altLang="en-US" sz="2000" b="1" dirty="0"/>
          </a:p>
        </p:txBody>
      </p:sp>
      <p:sp>
        <p:nvSpPr>
          <p:cNvPr id="21" name="矩形 20"/>
          <p:cNvSpPr/>
          <p:nvPr/>
        </p:nvSpPr>
        <p:spPr>
          <a:xfrm>
            <a:off x="214282" y="4714884"/>
            <a:ext cx="42862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Connectors with different numbers of the fiber cores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4214810" y="4143380"/>
            <a:ext cx="285752" cy="214314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2000" y="4000504"/>
            <a:ext cx="407196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S</a:t>
            </a:r>
            <a:r>
              <a:rPr lang="en-US" altLang="zh-CN" sz="2500" b="1" dirty="0">
                <a:solidFill>
                  <a:srgbClr val="C00000"/>
                </a:solidFill>
              </a:rPr>
              <a:t>ingle core connector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72000" y="4929198"/>
            <a:ext cx="342914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Multi core connector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72000" y="3357562"/>
            <a:ext cx="53578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</a:rPr>
              <a:t>……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4282" y="1000108"/>
            <a:ext cx="84296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1807B9"/>
                </a:solidFill>
              </a:rPr>
              <a:t>The </a:t>
            </a:r>
            <a:r>
              <a:rPr lang="en-US" altLang="zh-CN" sz="3000" b="1" dirty="0">
                <a:solidFill>
                  <a:srgbClr val="1807B9"/>
                </a:solidFill>
              </a:rPr>
              <a:t>commonly used </a:t>
            </a:r>
            <a:r>
              <a:rPr lang="en-US" sz="3000" b="1" dirty="0">
                <a:solidFill>
                  <a:srgbClr val="1807B9"/>
                </a:solidFill>
              </a:rPr>
              <a:t>fiber-optic connectors</a:t>
            </a:r>
          </a:p>
        </p:txBody>
      </p:sp>
      <p:sp>
        <p:nvSpPr>
          <p:cNvPr id="15" name="矩形 14"/>
          <p:cNvSpPr/>
          <p:nvPr/>
        </p:nvSpPr>
        <p:spPr>
          <a:xfrm>
            <a:off x="214282" y="1500174"/>
            <a:ext cx="87154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(1) FC connector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pic>
        <p:nvPicPr>
          <p:cNvPr id="20" name="Picture 2" descr="C:\Users\Administrator\Desktop\照片\WP_20150321_012.jpg"/>
          <p:cNvPicPr>
            <a:picLocks noChangeAspect="1" noChangeArrowheads="1"/>
          </p:cNvPicPr>
          <p:nvPr/>
        </p:nvPicPr>
        <p:blipFill>
          <a:blip r:embed="rId2" cstate="print"/>
          <a:srcRect l="7102" t="21942" r="4123" b="30850"/>
          <a:stretch>
            <a:fillRect/>
          </a:stretch>
        </p:blipFill>
        <p:spPr bwMode="auto">
          <a:xfrm>
            <a:off x="1214414" y="3571876"/>
            <a:ext cx="3429024" cy="2909475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4857752" y="3714752"/>
            <a:ext cx="37862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Typical structure of the FC connector</a:t>
            </a:r>
            <a:endParaRPr lang="zh-CN" altLang="en-US" sz="2500" b="1" dirty="0"/>
          </a:p>
        </p:txBody>
      </p:sp>
      <p:sp>
        <p:nvSpPr>
          <p:cNvPr id="8" name="矩形 7"/>
          <p:cNvSpPr/>
          <p:nvPr/>
        </p:nvSpPr>
        <p:spPr>
          <a:xfrm>
            <a:off x="3214678" y="2143116"/>
            <a:ext cx="5500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This type of connectors are widely applied in </a:t>
            </a:r>
            <a:r>
              <a:rPr lang="en-US" b="1" dirty="0" err="1">
                <a:solidFill>
                  <a:srgbClr val="FF0000"/>
                </a:solidFill>
              </a:rPr>
              <a:t>datacom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telecommunications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measurement equipment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FF0000"/>
                </a:solidFill>
              </a:rPr>
              <a:t>EDFA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9" name="Picture 1" descr="C:\Users\Administrator\AppData\Roaming\Tencent\Users\2547298420\QQ\WinTemp\RichOle\(NVOHA%~%~~`NY`AZ9`PM]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000240"/>
            <a:ext cx="2357454" cy="1738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4714876" y="4714884"/>
            <a:ext cx="407196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</a:rPr>
              <a:t>The fiber is mounted in a long, thin cylinder called </a:t>
            </a:r>
            <a:r>
              <a:rPr lang="en-US" altLang="zh-CN" sz="2000" b="1" dirty="0"/>
              <a:t>a</a:t>
            </a:r>
            <a:r>
              <a:rPr lang="en-US" altLang="zh-CN" sz="2000" b="1" dirty="0">
                <a:solidFill>
                  <a:srgbClr val="C00000"/>
                </a:solidFill>
              </a:rPr>
              <a:t> ferrule</a:t>
            </a:r>
            <a:r>
              <a:rPr lang="en-US" altLang="zh-CN" sz="2000" b="1" dirty="0">
                <a:solidFill>
                  <a:srgbClr val="1807B9"/>
                </a:solidFill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</a:rPr>
              <a:t>which is typically made of </a:t>
            </a:r>
            <a:r>
              <a:rPr lang="en-US" altLang="zh-CN" sz="2000" b="1" dirty="0">
                <a:solidFill>
                  <a:srgbClr val="FF0000"/>
                </a:solidFill>
              </a:rPr>
              <a:t>ceramic</a:t>
            </a:r>
            <a:r>
              <a:rPr lang="en-US" altLang="zh-CN" sz="2000" b="1" dirty="0">
                <a:solidFill>
                  <a:prstClr val="black"/>
                </a:solidFill>
              </a:rPr>
              <a:t> and with </a:t>
            </a:r>
            <a:r>
              <a:rPr lang="en-US" altLang="zh-CN" sz="2000" b="1" dirty="0">
                <a:solidFill>
                  <a:srgbClr val="FF0000"/>
                </a:solidFill>
              </a:rPr>
              <a:t>2.5 mm </a:t>
            </a:r>
            <a:r>
              <a:rPr lang="en-US" altLang="zh-CN" sz="2000" b="1" dirty="0">
                <a:solidFill>
                  <a:prstClr val="black"/>
                </a:solidFill>
              </a:rPr>
              <a:t>diameter.</a:t>
            </a:r>
            <a:r>
              <a:rPr lang="en-US" sz="2000" b="1" dirty="0">
                <a:solidFill>
                  <a:prstClr val="black"/>
                </a:solidFill>
              </a:rPr>
              <a:t> </a:t>
            </a:r>
            <a:endParaRPr lang="en-US" altLang="zh-CN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0001" y="423932"/>
            <a:ext cx="8643998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buFont typeface="Arial" pitchFamily="34" charset="0"/>
              <a:buChar char="•"/>
            </a:pPr>
            <a:r>
              <a:rPr lang="en-US" sz="2500" b="1" dirty="0"/>
              <a:t>FC connector </a:t>
            </a:r>
            <a:r>
              <a:rPr lang="en-US" altLang="zh-CN" sz="2500" b="1" dirty="0"/>
              <a:t>is connected with the help of the </a:t>
            </a:r>
            <a:r>
              <a:rPr lang="en-US" altLang="zh-CN" sz="2500" b="1" dirty="0">
                <a:solidFill>
                  <a:srgbClr val="C00000"/>
                </a:solidFill>
              </a:rPr>
              <a:t>screw    thread</a:t>
            </a:r>
            <a:r>
              <a:rPr lang="en-US" altLang="zh-CN" sz="2500" b="1" dirty="0"/>
              <a:t>. </a:t>
            </a:r>
            <a:r>
              <a:rPr lang="zh-CN" altLang="en-US" sz="2500" b="1" dirty="0"/>
              <a:t>螺纹</a:t>
            </a:r>
            <a:endParaRPr lang="en-US" altLang="zh-CN" sz="2500" b="1" dirty="0"/>
          </a:p>
          <a:p>
            <a:pPr algn="just">
              <a:buFont typeface="Arial" pitchFamily="34" charset="0"/>
              <a:buChar char="•"/>
            </a:pPr>
            <a:r>
              <a:rPr lang="en-US" sz="2500" b="1" dirty="0"/>
              <a:t> FC connector is </a:t>
            </a:r>
            <a:r>
              <a:rPr lang="en-US" sz="2500" b="1" dirty="0">
                <a:solidFill>
                  <a:srgbClr val="C00000"/>
                </a:solidFill>
              </a:rPr>
              <a:t>simple</a:t>
            </a:r>
            <a:r>
              <a:rPr lang="en-US" sz="2500" b="1" dirty="0"/>
              <a:t> with an </a:t>
            </a:r>
            <a:r>
              <a:rPr lang="en-US" sz="2500" b="1" dirty="0">
                <a:solidFill>
                  <a:srgbClr val="C00000"/>
                </a:solidFill>
              </a:rPr>
              <a:t>easy operation and  fabrication</a:t>
            </a:r>
            <a:r>
              <a:rPr lang="en-US" sz="2500" b="1" dirty="0"/>
              <a:t>, but the fiber end is </a:t>
            </a:r>
            <a:r>
              <a:rPr lang="en-US" sz="2500" b="1" dirty="0">
                <a:solidFill>
                  <a:srgbClr val="C00000"/>
                </a:solidFill>
              </a:rPr>
              <a:t>sensitive to dust.</a:t>
            </a:r>
          </a:p>
          <a:p>
            <a:pPr algn="just">
              <a:lnSpc>
                <a:spcPts val="3000"/>
              </a:lnSpc>
              <a:buFont typeface="Arial" pitchFamily="34" charset="0"/>
              <a:buChar char="•"/>
            </a:pPr>
            <a:endParaRPr lang="zh-CN" altLang="en-US" sz="2500" b="1" dirty="0"/>
          </a:p>
        </p:txBody>
      </p:sp>
      <p:pic>
        <p:nvPicPr>
          <p:cNvPr id="5" name="Picture 2" descr="C:\Users\Administrator\AppData\Roaming\Tencent\Users\2547298420\QQ\WinTemp\RichOle\[Z8@[]43J80OI{5$NZM16ZK.jp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4202" y="2492896"/>
            <a:ext cx="2272133" cy="1800928"/>
          </a:xfrm>
          <a:prstGeom prst="rect">
            <a:avLst/>
          </a:prstGeom>
          <a:noFill/>
        </p:spPr>
      </p:pic>
      <p:pic>
        <p:nvPicPr>
          <p:cNvPr id="6" name="Picture 3" descr="C:\Users\Administrator\AppData\Roaming\Tencent\Users\2547298420\QQ\WinTemp\RichOle\L[}}BZ[Y`GF5HB8E5@Y9`B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2636912"/>
            <a:ext cx="3429024" cy="3714776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4418132"/>
            <a:ext cx="4176465" cy="23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282" y="264691"/>
            <a:ext cx="82868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commonly end type of the FC connector</a:t>
            </a:r>
          </a:p>
        </p:txBody>
      </p:sp>
      <p:sp>
        <p:nvSpPr>
          <p:cNvPr id="3" name="矩形 2"/>
          <p:cNvSpPr/>
          <p:nvPr/>
        </p:nvSpPr>
        <p:spPr>
          <a:xfrm>
            <a:off x="357158" y="1643050"/>
            <a:ext cx="17145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(1)FC/FC</a:t>
            </a:r>
          </a:p>
        </p:txBody>
      </p:sp>
      <p:sp>
        <p:nvSpPr>
          <p:cNvPr id="4" name="矩形 3"/>
          <p:cNvSpPr/>
          <p:nvPr/>
        </p:nvSpPr>
        <p:spPr>
          <a:xfrm>
            <a:off x="357158" y="3166260"/>
            <a:ext cx="19288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(2)FC/PC</a:t>
            </a:r>
          </a:p>
        </p:txBody>
      </p:sp>
      <p:sp>
        <p:nvSpPr>
          <p:cNvPr id="5" name="矩形 4"/>
          <p:cNvSpPr/>
          <p:nvPr/>
        </p:nvSpPr>
        <p:spPr>
          <a:xfrm>
            <a:off x="357158" y="4880772"/>
            <a:ext cx="19288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(3)FC/APC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785786" y="2143116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85786" y="2998784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 flipH="1" flipV="1">
            <a:off x="2285984" y="2571744"/>
            <a:ext cx="85725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85786" y="2500306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5786" y="2643182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86580" y="3857628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86580" y="4713296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86580" y="4214818"/>
            <a:ext cx="2000264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86580" y="4357694"/>
            <a:ext cx="2000264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2710009" y="3857628"/>
            <a:ext cx="76836" cy="857256"/>
          </a:xfrm>
          <a:custGeom>
            <a:avLst/>
            <a:gdLst>
              <a:gd name="connsiteX0" fmla="*/ 5080 w 160867"/>
              <a:gd name="connsiteY0" fmla="*/ 0 h 825500"/>
              <a:gd name="connsiteX1" fmla="*/ 160020 w 160867"/>
              <a:gd name="connsiteY1" fmla="*/ 403860 h 825500"/>
              <a:gd name="connsiteX2" fmla="*/ 0 w 160867"/>
              <a:gd name="connsiteY2" fmla="*/ 8255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867" h="825500">
                <a:moveTo>
                  <a:pt x="5080" y="0"/>
                </a:moveTo>
                <a:cubicBezTo>
                  <a:pt x="82973" y="133138"/>
                  <a:pt x="160867" y="266277"/>
                  <a:pt x="160020" y="403860"/>
                </a:cubicBezTo>
                <a:cubicBezTo>
                  <a:pt x="159173" y="541443"/>
                  <a:pt x="79586" y="683471"/>
                  <a:pt x="0" y="825500"/>
                </a:cubicBezTo>
              </a:path>
            </a:pathLst>
          </a:cu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786580" y="5641990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6580" y="6497658"/>
            <a:ext cx="2000264" cy="238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16200000" flipV="1">
            <a:off x="2322894" y="6036090"/>
            <a:ext cx="857256" cy="7064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01820" y="5999180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23728" y="6142056"/>
            <a:ext cx="1928826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 flipH="1" flipV="1">
            <a:off x="2250265" y="5964255"/>
            <a:ext cx="1072364" cy="794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428860" y="5391851"/>
            <a:ext cx="19288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/>
              <a:t>8</a:t>
            </a:r>
            <a:r>
              <a:rPr lang="en-US" sz="1500" b="1" baseline="30000" dirty="0"/>
              <a:t>0</a:t>
            </a:r>
          </a:p>
        </p:txBody>
      </p:sp>
      <p:sp>
        <p:nvSpPr>
          <p:cNvPr id="49" name="矩形 48"/>
          <p:cNvSpPr/>
          <p:nvPr/>
        </p:nvSpPr>
        <p:spPr>
          <a:xfrm>
            <a:off x="2857520" y="2211165"/>
            <a:ext cx="5929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Flat Contact (FC). A </a:t>
            </a:r>
            <a:r>
              <a:rPr lang="en-US" b="1" dirty="0">
                <a:solidFill>
                  <a:srgbClr val="1807B9"/>
                </a:solidFill>
              </a:rPr>
              <a:t>back reflection </a:t>
            </a:r>
            <a:r>
              <a:rPr lang="en-US" b="1" dirty="0"/>
              <a:t>of about </a:t>
            </a:r>
            <a:r>
              <a:rPr lang="en-US" b="1" dirty="0">
                <a:solidFill>
                  <a:srgbClr val="1807B9"/>
                </a:solidFill>
              </a:rPr>
              <a:t>-16 dB </a:t>
            </a:r>
            <a:r>
              <a:rPr lang="en-US" b="1" dirty="0"/>
              <a:t>(</a:t>
            </a:r>
            <a:r>
              <a:rPr lang="en-US" b="1" dirty="0">
                <a:solidFill>
                  <a:srgbClr val="1807B9"/>
                </a:solidFill>
              </a:rPr>
              <a:t>4%</a:t>
            </a:r>
            <a:r>
              <a:rPr lang="en-US" b="1" dirty="0"/>
              <a:t>).</a:t>
            </a:r>
            <a:endParaRPr lang="zh-CN" altLang="en-US" b="1" dirty="0"/>
          </a:p>
        </p:txBody>
      </p:sp>
      <p:sp>
        <p:nvSpPr>
          <p:cNvPr id="50" name="矩形 49"/>
          <p:cNvSpPr/>
          <p:nvPr/>
        </p:nvSpPr>
        <p:spPr>
          <a:xfrm>
            <a:off x="2928926" y="3857628"/>
            <a:ext cx="5929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Physical Contact (PC). A slightly</a:t>
            </a:r>
            <a:r>
              <a:rPr lang="en-US" b="1" dirty="0">
                <a:solidFill>
                  <a:srgbClr val="FF0000"/>
                </a:solidFill>
              </a:rPr>
              <a:t> curved </a:t>
            </a:r>
            <a:r>
              <a:rPr lang="en-US" b="1" dirty="0"/>
              <a:t>end surface and a </a:t>
            </a:r>
            <a:r>
              <a:rPr lang="en-US" b="1" dirty="0">
                <a:solidFill>
                  <a:srgbClr val="1807B9"/>
                </a:solidFill>
              </a:rPr>
              <a:t>back reflections </a:t>
            </a:r>
            <a:r>
              <a:rPr lang="en-US" b="1" dirty="0"/>
              <a:t>of </a:t>
            </a:r>
            <a:r>
              <a:rPr lang="en-US" b="1" dirty="0">
                <a:solidFill>
                  <a:srgbClr val="1807B9"/>
                </a:solidFill>
              </a:rPr>
              <a:t>-30 </a:t>
            </a:r>
            <a:r>
              <a:rPr lang="en-US" b="1" dirty="0"/>
              <a:t>to </a:t>
            </a:r>
            <a:r>
              <a:rPr lang="en-US" b="1" dirty="0">
                <a:solidFill>
                  <a:srgbClr val="1807B9"/>
                </a:solidFill>
              </a:rPr>
              <a:t>-40 dB</a:t>
            </a:r>
            <a:r>
              <a:rPr lang="en-US" b="1" dirty="0"/>
              <a:t>. </a:t>
            </a:r>
            <a:endParaRPr lang="zh-CN" altLang="en-US" b="1" dirty="0"/>
          </a:p>
        </p:txBody>
      </p:sp>
      <p:sp>
        <p:nvSpPr>
          <p:cNvPr id="51" name="矩形 50"/>
          <p:cNvSpPr/>
          <p:nvPr/>
        </p:nvSpPr>
        <p:spPr>
          <a:xfrm>
            <a:off x="2928926" y="5577504"/>
            <a:ext cx="6000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Angled PC (APC) adds an </a:t>
            </a:r>
            <a:r>
              <a:rPr lang="en-US" b="1" dirty="0">
                <a:solidFill>
                  <a:srgbClr val="FF0000"/>
                </a:solidFill>
              </a:rPr>
              <a:t>8</a:t>
            </a:r>
            <a:r>
              <a:rPr lang="en-US" b="1" baseline="30000" dirty="0">
                <a:solidFill>
                  <a:srgbClr val="FF0000"/>
                </a:solidFill>
              </a:rPr>
              <a:t>⁰</a:t>
            </a:r>
            <a:r>
              <a:rPr lang="en-US" b="1" dirty="0"/>
              <a:t> angle to the end surface. A </a:t>
            </a:r>
            <a:r>
              <a:rPr lang="en-US" b="1" dirty="0">
                <a:solidFill>
                  <a:srgbClr val="1807B9"/>
                </a:solidFill>
              </a:rPr>
              <a:t>back reflections </a:t>
            </a:r>
            <a:r>
              <a:rPr lang="en-US" b="1" dirty="0"/>
              <a:t>of </a:t>
            </a:r>
            <a:r>
              <a:rPr lang="en-US" b="1" dirty="0">
                <a:solidFill>
                  <a:srgbClr val="1807B9"/>
                </a:solidFill>
              </a:rPr>
              <a:t>&lt;-60 dB </a:t>
            </a:r>
            <a:r>
              <a:rPr lang="en-US" b="1" dirty="0"/>
              <a:t>can routinely be accomplished with this polish</a:t>
            </a:r>
            <a:endParaRPr lang="zh-CN" altLang="en-US" b="1" dirty="0"/>
          </a:p>
        </p:txBody>
      </p:sp>
      <p:cxnSp>
        <p:nvCxnSpPr>
          <p:cNvPr id="31" name="直接箭头连接符 30"/>
          <p:cNvCxnSpPr/>
          <p:nvPr/>
        </p:nvCxnSpPr>
        <p:spPr>
          <a:xfrm rot="10800000" flipV="1">
            <a:off x="2786050" y="5000636"/>
            <a:ext cx="2214578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000628" y="47148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Question: Why is the angle is 8</a:t>
            </a:r>
            <a:r>
              <a:rPr lang="en-US" b="1" i="1" baseline="30000" dirty="0">
                <a:solidFill>
                  <a:srgbClr val="FF0000"/>
                </a:solidFill>
              </a:rPr>
              <a:t>0</a:t>
            </a:r>
            <a:r>
              <a:rPr lang="en-US" b="1" i="1" dirty="0">
                <a:solidFill>
                  <a:srgbClr val="FF0000"/>
                </a:solidFill>
              </a:rPr>
              <a:t>? 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85720" y="1071546"/>
            <a:ext cx="857256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solidFill>
                  <a:srgbClr val="1807B9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Here, we focus on the some fiber components below</a:t>
            </a:r>
            <a:endParaRPr lang="zh-CN" altLang="en-US" sz="2500" b="1" dirty="0">
              <a:solidFill>
                <a:srgbClr val="1807B9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左大括号 23"/>
          <p:cNvSpPr/>
          <p:nvPr/>
        </p:nvSpPr>
        <p:spPr>
          <a:xfrm>
            <a:off x="1643042" y="2143116"/>
            <a:ext cx="357190" cy="35719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143108" y="1928802"/>
            <a:ext cx="322098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Self-focusing lens 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143108" y="2428868"/>
            <a:ext cx="350901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Optical connector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143108" y="3643314"/>
            <a:ext cx="28575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Isolator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143108" y="4237830"/>
            <a:ext cx="28575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Circulator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143108" y="4857760"/>
            <a:ext cx="107157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WDM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143108" y="5452276"/>
            <a:ext cx="214314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grating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2143108" y="3023384"/>
            <a:ext cx="28575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Coupler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79512" y="318552"/>
            <a:ext cx="511256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Why is the angle is 8</a:t>
            </a:r>
            <a:r>
              <a:rPr lang="en-US" sz="23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212F7A-875F-4881-B534-63867D925B6E}"/>
              </a:ext>
            </a:extLst>
          </p:cNvPr>
          <p:cNvSpPr/>
          <p:nvPr/>
        </p:nvSpPr>
        <p:spPr>
          <a:xfrm>
            <a:off x="179512" y="908720"/>
            <a:ext cx="878497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when the end face of the APC connector is inclined by 8 degrees, the return loss will be higher than that of the plane.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1FC74A-A377-4A3F-9630-2BBAB3911352}"/>
              </a:ext>
            </a:extLst>
          </p:cNvPr>
          <p:cNvSpPr/>
          <p:nvPr/>
        </p:nvSpPr>
        <p:spPr>
          <a:xfrm>
            <a:off x="179512" y="1859340"/>
            <a:ext cx="8784976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kind of oblique 8 degree fiber patch cord is mainly used in analog transmission, high-power ports and other places that are particularly sensitive to end-face reflection, and its advantage is that the end-face reflection is small and the return loss is large. The return loss of the general PC or UPC jumper is 50~55dB, and the APC is generally 60~65dB. But this does not mean that there is no reflection at all, but the reflection is particularly small.</a:t>
            </a:r>
          </a:p>
        </p:txBody>
      </p:sp>
    </p:spTree>
    <p:extLst>
      <p:ext uri="{BB962C8B-B14F-4D97-AF65-F5344CB8AC3E}">
        <p14:creationId xmlns:p14="http://schemas.microsoft.com/office/powerpoint/2010/main" val="9581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282" y="1000108"/>
            <a:ext cx="87154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(2) SC connector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C:\Users\Administrator\Desktop\照片\WP_20150321_016.jpg"/>
          <p:cNvPicPr>
            <a:picLocks noChangeAspect="1" noChangeArrowheads="1"/>
          </p:cNvPicPr>
          <p:nvPr/>
        </p:nvPicPr>
        <p:blipFill>
          <a:blip r:embed="rId2" cstate="print"/>
          <a:srcRect l="8511" t="21513" r="8511" b="41437"/>
          <a:stretch>
            <a:fillRect/>
          </a:stretch>
        </p:blipFill>
        <p:spPr bwMode="auto">
          <a:xfrm>
            <a:off x="571472" y="2714620"/>
            <a:ext cx="4512116" cy="358655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214942" y="3214686"/>
            <a:ext cx="3071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Typical structure of the SC connector</a:t>
            </a:r>
            <a:endParaRPr lang="zh-CN" altLang="en-US" sz="2000" b="1" dirty="0"/>
          </a:p>
        </p:txBody>
      </p:sp>
      <p:pic>
        <p:nvPicPr>
          <p:cNvPr id="5" name="Picture 4" descr="C:\Users\Administrator\AppData\Roaming\Tencent\Users\2547298420\QQ\WinTemp\RichOle\}PQ3CR}%G9_}UPM3NUY[KH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14488"/>
            <a:ext cx="2428892" cy="186161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5357818" y="4429132"/>
            <a:ext cx="3214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SC connector is built up around a </a:t>
            </a:r>
            <a:r>
              <a:rPr lang="en-US" altLang="zh-CN" b="1" dirty="0">
                <a:solidFill>
                  <a:srgbClr val="C00000"/>
                </a:solidFill>
              </a:rPr>
              <a:t>cylindrical 2.5 mm ferrule </a:t>
            </a:r>
            <a:r>
              <a:rPr lang="en-US" altLang="zh-CN" b="1" dirty="0"/>
              <a:t>that holds the fiber.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14678" y="1643050"/>
            <a:ext cx="4572000" cy="7732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b="1" dirty="0"/>
              <a:t> This type of connectors are widely applied in the </a:t>
            </a:r>
            <a:r>
              <a:rPr lang="en-US" b="1" dirty="0">
                <a:solidFill>
                  <a:srgbClr val="C00000"/>
                </a:solidFill>
              </a:rPr>
              <a:t>Router and Switch.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4282" y="1000108"/>
            <a:ext cx="86439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endParaRPr lang="en-US" altLang="zh-CN" sz="2400" b="1" dirty="0"/>
          </a:p>
          <a:p>
            <a:pPr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400" b="1" dirty="0"/>
              <a:t>The cross section of  the outermost shell is </a:t>
            </a:r>
            <a:r>
              <a:rPr lang="en-US" sz="2400" b="1" dirty="0">
                <a:solidFill>
                  <a:srgbClr val="C00000"/>
                </a:solidFill>
              </a:rPr>
              <a:t>rectangular</a:t>
            </a:r>
            <a:r>
              <a:rPr lang="en-US" sz="2400" b="1" dirty="0"/>
              <a:t>. </a:t>
            </a:r>
          </a:p>
          <a:p>
            <a:pPr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400" b="1" dirty="0"/>
              <a:t> It is fastened using the </a:t>
            </a:r>
            <a:r>
              <a:rPr lang="en-US" sz="2400" b="1" dirty="0">
                <a:solidFill>
                  <a:srgbClr val="C00000"/>
                </a:solidFill>
              </a:rPr>
              <a:t>rectangular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latch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cannot be rotated</a:t>
            </a:r>
            <a:r>
              <a:rPr lang="en-US" sz="2400" b="1" dirty="0"/>
              <a:t>.</a:t>
            </a:r>
          </a:p>
          <a:p>
            <a:pPr algn="just">
              <a:lnSpc>
                <a:spcPts val="2800"/>
              </a:lnSpc>
              <a:buFont typeface="Arial" pitchFamily="34" charset="0"/>
              <a:buChar char="•"/>
            </a:pPr>
            <a:r>
              <a:rPr lang="en-US" sz="2400" b="1" dirty="0"/>
              <a:t> This type of connectors can be divided into the </a:t>
            </a:r>
            <a:r>
              <a:rPr lang="en-US" sz="2400" b="1" dirty="0">
                <a:solidFill>
                  <a:srgbClr val="C00000"/>
                </a:solidFill>
              </a:rPr>
              <a:t>simplex type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duplex type</a:t>
            </a:r>
            <a:r>
              <a:rPr lang="en-US" sz="2400" b="1" i="1" dirty="0">
                <a:solidFill>
                  <a:srgbClr val="C00000"/>
                </a:solidFill>
              </a:rPr>
              <a:t>.   </a:t>
            </a:r>
          </a:p>
        </p:txBody>
      </p:sp>
      <p:pic>
        <p:nvPicPr>
          <p:cNvPr id="5" name="Picture 1" descr="C:\Users\Administrator\AppData\Roaming\Tencent\Users\837288279\QQ\WinTemp\RichOle\{0XU}TT(I0{NN430}Q}@I@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857628"/>
            <a:ext cx="4179124" cy="1857388"/>
          </a:xfrm>
          <a:prstGeom prst="rect">
            <a:avLst/>
          </a:prstGeom>
          <a:noFill/>
        </p:spPr>
      </p:pic>
      <p:pic>
        <p:nvPicPr>
          <p:cNvPr id="6" name="Picture 2" descr="C:\Users\Administrator\AppData\Roaming\Tencent\Users\837288279\QQ\WinTemp\RichOle\YH{FRJ{$3K(N)8Q_0NVV1%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357562"/>
            <a:ext cx="3143272" cy="32116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4282" y="294515"/>
            <a:ext cx="87154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(3) ST connector 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pic>
        <p:nvPicPr>
          <p:cNvPr id="6" name="Picture 2" descr="C:\Users\Administrator\Desktop\照片\WP_20150321_017.jpg"/>
          <p:cNvPicPr>
            <a:picLocks noChangeAspect="1" noChangeArrowheads="1"/>
          </p:cNvPicPr>
          <p:nvPr/>
        </p:nvPicPr>
        <p:blipFill>
          <a:blip r:embed="rId2" cstate="print"/>
          <a:srcRect l="12363" t="26909" r="11916" b="50087"/>
          <a:stretch>
            <a:fillRect/>
          </a:stretch>
        </p:blipFill>
        <p:spPr bwMode="auto">
          <a:xfrm>
            <a:off x="142844" y="3643314"/>
            <a:ext cx="4289709" cy="2319945"/>
          </a:xfrm>
          <a:prstGeom prst="rect">
            <a:avLst/>
          </a:prstGeom>
          <a:noFill/>
        </p:spPr>
      </p:pic>
      <p:sp>
        <p:nvSpPr>
          <p:cNvPr id="8" name="椭圆 7"/>
          <p:cNvSpPr/>
          <p:nvPr/>
        </p:nvSpPr>
        <p:spPr>
          <a:xfrm>
            <a:off x="2857488" y="5429264"/>
            <a:ext cx="1658167" cy="642942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7158" y="6172162"/>
            <a:ext cx="5072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Typical structure of the ST connector</a:t>
            </a:r>
            <a:endParaRPr lang="zh-CN" altLang="en-US" sz="2000" b="1" dirty="0"/>
          </a:p>
        </p:txBody>
      </p:sp>
      <p:pic>
        <p:nvPicPr>
          <p:cNvPr id="7" name="Picture 1" descr="C:\Users\Administrator\AppData\Roaming\Tencent\Users\2547298420\QQ\WinTemp\RichOle\3TIPYHG$NQCJJ)_YMV]IOE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923454"/>
            <a:ext cx="2553978" cy="1928826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3714744" y="785794"/>
            <a:ext cx="4572000" cy="143885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ts val="3500"/>
              </a:lnSpc>
            </a:pPr>
            <a:r>
              <a:rPr lang="en-US" altLang="zh-CN" sz="2300" b="1" dirty="0"/>
              <a:t>This type of connectors are widely applied in the </a:t>
            </a:r>
            <a:r>
              <a:rPr lang="en-US" altLang="zh-CN" sz="2300" b="1" dirty="0">
                <a:solidFill>
                  <a:srgbClr val="C00000"/>
                </a:solidFill>
              </a:rPr>
              <a:t>10-Mbps Ethernet system.</a:t>
            </a:r>
            <a:endParaRPr lang="zh-CN" altLang="en-US" sz="2300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86314" y="2786058"/>
            <a:ext cx="3929090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500"/>
              </a:lnSpc>
              <a:buFont typeface="Arial" pitchFamily="34" charset="0"/>
              <a:buChar char="•"/>
            </a:pPr>
            <a:r>
              <a:rPr lang="en-US" altLang="zh-CN" sz="2300" b="1" dirty="0"/>
              <a:t>ST connector is </a:t>
            </a:r>
            <a:r>
              <a:rPr lang="en-US" altLang="zh-CN" sz="2300" b="1" dirty="0">
                <a:solidFill>
                  <a:srgbClr val="C00000"/>
                </a:solidFill>
              </a:rPr>
              <a:t>similar</a:t>
            </a:r>
            <a:r>
              <a:rPr lang="en-US" altLang="zh-CN" sz="2300" b="1" dirty="0"/>
              <a:t> to the SC connector.</a:t>
            </a:r>
          </a:p>
          <a:p>
            <a:pPr algn="just">
              <a:lnSpc>
                <a:spcPts val="3500"/>
              </a:lnSpc>
              <a:buFont typeface="Arial" pitchFamily="34" charset="0"/>
              <a:buChar char="•"/>
            </a:pPr>
            <a:r>
              <a:rPr lang="en-US" altLang="zh-CN" sz="2300" b="1" dirty="0"/>
              <a:t>It has a 2.5 mm ferrule made up of </a:t>
            </a:r>
            <a:r>
              <a:rPr lang="en-US" altLang="zh-CN" sz="2300" b="1" dirty="0">
                <a:solidFill>
                  <a:srgbClr val="C00000"/>
                </a:solidFill>
              </a:rPr>
              <a:t>metal</a:t>
            </a:r>
            <a:r>
              <a:rPr lang="en-US" altLang="zh-CN" sz="2300" b="1" dirty="0"/>
              <a:t>.  </a:t>
            </a:r>
          </a:p>
          <a:p>
            <a:pPr algn="just">
              <a:lnSpc>
                <a:spcPts val="3500"/>
              </a:lnSpc>
              <a:buFont typeface="Arial" pitchFamily="34" charset="0"/>
              <a:buChar char="•"/>
            </a:pPr>
            <a:r>
              <a:rPr lang="en-US" altLang="zh-CN" sz="2300" b="1" dirty="0"/>
              <a:t>It is fastened by a </a:t>
            </a:r>
            <a:r>
              <a:rPr lang="en-US" altLang="zh-CN" sz="2300" b="1" dirty="0">
                <a:solidFill>
                  <a:srgbClr val="C00000"/>
                </a:solidFill>
              </a:rPr>
              <a:t>bayonet latch. </a:t>
            </a:r>
            <a:endParaRPr lang="en-US" altLang="zh-CN" sz="2300" b="1" dirty="0"/>
          </a:p>
          <a:p>
            <a:pPr algn="just">
              <a:lnSpc>
                <a:spcPts val="3500"/>
              </a:lnSpc>
              <a:buFont typeface="Arial" pitchFamily="34" charset="0"/>
              <a:buChar char="•"/>
            </a:pPr>
            <a:r>
              <a:rPr lang="en-US" altLang="zh-CN" sz="2300" b="1" dirty="0"/>
              <a:t>It is only </a:t>
            </a:r>
            <a:r>
              <a:rPr lang="en-US" altLang="zh-CN" sz="2300" b="1" dirty="0">
                <a:solidFill>
                  <a:srgbClr val="C00000"/>
                </a:solidFill>
              </a:rPr>
              <a:t>simplex.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9740" y="391813"/>
            <a:ext cx="27860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(4) MT connector </a:t>
            </a:r>
          </a:p>
        </p:txBody>
      </p:sp>
      <p:pic>
        <p:nvPicPr>
          <p:cNvPr id="7" name="Picture 2" descr="C:\Users\Administrator\Desktop\照片\WP_20150321_019.jpg"/>
          <p:cNvPicPr>
            <a:picLocks noChangeAspect="1" noChangeArrowheads="1"/>
          </p:cNvPicPr>
          <p:nvPr/>
        </p:nvPicPr>
        <p:blipFill>
          <a:blip r:embed="rId2" cstate="print"/>
          <a:srcRect l="5601" t="19778" b="51908"/>
          <a:stretch>
            <a:fillRect/>
          </a:stretch>
        </p:blipFill>
        <p:spPr bwMode="auto">
          <a:xfrm>
            <a:off x="3786182" y="999073"/>
            <a:ext cx="4708320" cy="2514035"/>
          </a:xfrm>
          <a:prstGeom prst="rect">
            <a:avLst/>
          </a:prstGeom>
          <a:noFill/>
        </p:spPr>
      </p:pic>
      <p:sp>
        <p:nvSpPr>
          <p:cNvPr id="8" name="椭圆 7"/>
          <p:cNvSpPr/>
          <p:nvPr/>
        </p:nvSpPr>
        <p:spPr>
          <a:xfrm>
            <a:off x="6072198" y="1571612"/>
            <a:ext cx="790378" cy="7454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714744" y="3585618"/>
            <a:ext cx="542925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/>
              <a:t>Typical structure of the MT connector</a:t>
            </a:r>
            <a:endParaRPr lang="zh-CN" altLang="en-US" sz="2300" b="1" dirty="0"/>
          </a:p>
        </p:txBody>
      </p:sp>
      <p:pic>
        <p:nvPicPr>
          <p:cNvPr id="10" name="Picture 2" descr="C:\Users\Administrator\Desktop\2009-10-12-eeteu-jh-molex-mtferru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927635"/>
            <a:ext cx="3370435" cy="2357454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142844" y="4109588"/>
            <a:ext cx="8893652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300" b="1" dirty="0"/>
              <a:t>This type of connector area widely applied in the </a:t>
            </a:r>
            <a:r>
              <a:rPr lang="en-US" altLang="zh-CN" sz="2300" b="1" dirty="0">
                <a:solidFill>
                  <a:srgbClr val="C00000"/>
                </a:solidFill>
              </a:rPr>
              <a:t>multichannel signal transmission system.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300" b="1" dirty="0"/>
              <a:t>It is built up around the </a:t>
            </a:r>
            <a:r>
              <a:rPr lang="en-US" altLang="zh-CN" sz="2300" b="1" dirty="0">
                <a:solidFill>
                  <a:srgbClr val="C00000"/>
                </a:solidFill>
              </a:rPr>
              <a:t>non-cylindrical ferrule </a:t>
            </a:r>
            <a:r>
              <a:rPr lang="en-US" altLang="zh-CN" sz="2300" b="1" dirty="0"/>
              <a:t>which aligns many fibers parallel to each other.</a:t>
            </a:r>
            <a:r>
              <a:rPr lang="en-US" altLang="zh-CN" sz="2300" b="1" i="1" dirty="0">
                <a:solidFill>
                  <a:srgbClr val="C00000"/>
                </a:solidFill>
              </a:rPr>
              <a:t> 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300" b="1" dirty="0"/>
              <a:t>The ferrules include </a:t>
            </a:r>
            <a:r>
              <a:rPr lang="en-US" altLang="zh-CN" sz="2300" b="1" dirty="0">
                <a:solidFill>
                  <a:srgbClr val="C00000"/>
                </a:solidFill>
              </a:rPr>
              <a:t>a pair of 0.7-mm holes</a:t>
            </a:r>
            <a:r>
              <a:rPr lang="en-US" altLang="zh-CN" sz="2300" b="1" dirty="0"/>
              <a:t>, parallel to fibers (Guide Pin). 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300" b="1" dirty="0"/>
              <a:t>These holes accommodate precision </a:t>
            </a:r>
            <a:r>
              <a:rPr lang="en-US" altLang="zh-CN" sz="2300" b="1" dirty="0">
                <a:solidFill>
                  <a:srgbClr val="C00000"/>
                </a:solidFill>
              </a:rPr>
              <a:t>metal guide pins</a:t>
            </a:r>
            <a:r>
              <a:rPr lang="en-US" altLang="zh-CN" sz="2300" b="1" dirty="0"/>
              <a:t>, which align the two elements with matched fibers  </a:t>
            </a:r>
            <a:endParaRPr lang="en-US" altLang="zh-CN" sz="2300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ber_Optic_Connector_Types_Explained_in_Details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740591" y="440668"/>
            <a:ext cx="10625181" cy="5976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14282" y="1428736"/>
            <a:ext cx="836676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1807B9"/>
                </a:solidFill>
                <a:ea typeface="黑体" pitchFamily="49" charset="-122"/>
              </a:rPr>
              <a:t>What is fiber optic isolator?</a:t>
            </a:r>
            <a:r>
              <a:rPr lang="zh-CN" altLang="en-US" sz="2200" b="1" dirty="0">
                <a:solidFill>
                  <a:srgbClr val="1807B9"/>
                </a:solidFill>
                <a:ea typeface="黑体" pitchFamily="49" charset="-122"/>
              </a:rPr>
              <a:t> </a:t>
            </a:r>
            <a:endParaRPr lang="en-US" altLang="zh-CN" sz="2200" b="1" dirty="0">
              <a:solidFill>
                <a:srgbClr val="1807B9"/>
              </a:solidFill>
              <a:ea typeface="黑体" pitchFamily="49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-285784" y="928670"/>
            <a:ext cx="5072035" cy="64293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4. Fiber optic isolator</a:t>
            </a:r>
          </a:p>
          <a:p>
            <a:pPr algn="ctr" fontAlgn="auto">
              <a:spcAft>
                <a:spcPts val="0"/>
              </a:spcAft>
              <a:defRPr/>
            </a:pPr>
            <a:endParaRPr lang="zh-CN" altLang="en-US" sz="3600" b="1" dirty="0">
              <a:solidFill>
                <a:srgbClr val="C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4282" y="1857364"/>
            <a:ext cx="876654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200" b="1" dirty="0">
                <a:solidFill>
                  <a:schemeClr val="tx1"/>
                </a:solidFill>
                <a:latin typeface="Arial" charset="0"/>
              </a:rPr>
              <a:t>It is a fiber optic component that only allows the transmission of light in only </a:t>
            </a:r>
            <a:r>
              <a:rPr lang="en-US" altLang="zh-CN" sz="2200" b="1" dirty="0">
                <a:solidFill>
                  <a:srgbClr val="FF0000"/>
                </a:solidFill>
              </a:rPr>
              <a:t>one direction</a:t>
            </a:r>
            <a:r>
              <a:rPr lang="en-US" altLang="zh-CN" sz="2200" b="1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200" b="1" dirty="0"/>
              <a:t>The light is completely </a:t>
            </a:r>
            <a:r>
              <a:rPr lang="en-US" altLang="zh-CN" sz="2200" b="1" dirty="0">
                <a:solidFill>
                  <a:srgbClr val="1807B9"/>
                </a:solidFill>
              </a:rPr>
              <a:t>blocked</a:t>
            </a:r>
            <a:r>
              <a:rPr lang="en-US" altLang="zh-CN" sz="2200" b="1" dirty="0"/>
              <a:t> in the </a:t>
            </a:r>
            <a:r>
              <a:rPr lang="en-US" altLang="zh-CN" sz="2200" b="1" dirty="0">
                <a:solidFill>
                  <a:srgbClr val="1807B9"/>
                </a:solidFill>
              </a:rPr>
              <a:t>other direction</a:t>
            </a:r>
            <a:r>
              <a:rPr lang="en-US" altLang="zh-CN" sz="2200" b="1" dirty="0"/>
              <a:t>. </a:t>
            </a:r>
          </a:p>
        </p:txBody>
      </p:sp>
      <p:pic>
        <p:nvPicPr>
          <p:cNvPr id="142337" name="Picture 1" descr="C:\Users\Administrator\AppData\Roaming\Tencent\Users\2547298420\QQ\WinTemp\RichOle\SWXBEY)5Z_L13``MY0MPWD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500570"/>
            <a:ext cx="2214578" cy="2054763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3000364" y="3571876"/>
            <a:ext cx="2571768" cy="39529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sp>
        <p:nvSpPr>
          <p:cNvPr id="16" name="右箭头 15"/>
          <p:cNvSpPr/>
          <p:nvPr/>
        </p:nvSpPr>
        <p:spPr>
          <a:xfrm>
            <a:off x="3143240" y="3643314"/>
            <a:ext cx="2286016" cy="25241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214678" y="3252786"/>
            <a:ext cx="1857388" cy="1588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10800000">
            <a:off x="3286116" y="4395794"/>
            <a:ext cx="1928826" cy="1588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143504" y="3038472"/>
            <a:ext cx="100013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tx1"/>
                </a:solidFill>
                <a:latin typeface="Arial" charset="0"/>
              </a:rPr>
              <a:t>Allow</a:t>
            </a:r>
            <a:endParaRPr lang="en-US" altLang="zh-CN" sz="2200" b="1" dirty="0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357422" y="4143380"/>
            <a:ext cx="100013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tx1"/>
                </a:solidFill>
                <a:latin typeface="Arial" charset="0"/>
              </a:rPr>
              <a:t>Block</a:t>
            </a:r>
            <a:endParaRPr lang="en-US" altLang="zh-CN" sz="2200" b="1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143108" y="3778570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572132" y="3770950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339" name="Picture 3" descr="C:\Users\Administrator\AppData\Roaming\Tencent\Users\2547298420\QQ\WinTemp\RichOle\XO{KJIQY5}AP97_0JL4CZ5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8966" y="4567257"/>
            <a:ext cx="3001728" cy="2005015"/>
          </a:xfrm>
          <a:prstGeom prst="rect">
            <a:avLst/>
          </a:prstGeom>
          <a:noFill/>
        </p:spPr>
      </p:pic>
      <p:pic>
        <p:nvPicPr>
          <p:cNvPr id="142340" name="Picture 4" descr="C:\Users\Administrator\AppData\Roaming\Tencent\Users\2547298420\QQ\WinTemp\RichOle\IXIL%8L0EB7}XL}WS1S_%@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4572008"/>
            <a:ext cx="3286148" cy="20102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86950" y="46569"/>
            <a:ext cx="6912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807B9"/>
                </a:solidFill>
                <a:ea typeface="黑体" pitchFamily="49" charset="-122"/>
              </a:rPr>
              <a:t>Application</a:t>
            </a:r>
          </a:p>
        </p:txBody>
      </p:sp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14282" y="1185709"/>
            <a:ext cx="88582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①To avoid the </a:t>
            </a:r>
            <a:r>
              <a:rPr lang="en-US" altLang="zh-CN" b="1" dirty="0">
                <a:solidFill>
                  <a:srgbClr val="1807B9"/>
                </a:solidFill>
              </a:rPr>
              <a:t>feedback</a:t>
            </a:r>
            <a:r>
              <a:rPr lang="en-US" altLang="zh-CN" b="1" dirty="0">
                <a:solidFill>
                  <a:schemeClr val="tx1"/>
                </a:solidFill>
              </a:rPr>
              <a:t> in the </a:t>
            </a:r>
            <a:r>
              <a:rPr lang="en-US" altLang="zh-CN" b="1" dirty="0">
                <a:solidFill>
                  <a:srgbClr val="FF0000"/>
                </a:solidFill>
              </a:rPr>
              <a:t>semiconductor laser </a:t>
            </a:r>
            <a:r>
              <a:rPr lang="en-US" altLang="zh-CN" b="1" dirty="0">
                <a:solidFill>
                  <a:schemeClr val="tx1"/>
                </a:solidFill>
              </a:rPr>
              <a:t>thus reduce the error rate </a:t>
            </a:r>
            <a:r>
              <a:rPr lang="zh-CN" altLang="en-US" b="1" dirty="0">
                <a:solidFill>
                  <a:schemeClr val="tx1"/>
                </a:solidFill>
              </a:rPr>
              <a:t>；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23829" y="1542899"/>
            <a:ext cx="85630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②To avoid the </a:t>
            </a:r>
            <a:r>
              <a:rPr lang="en-US" altLang="zh-CN" b="1" dirty="0">
                <a:solidFill>
                  <a:srgbClr val="1807B9"/>
                </a:solidFill>
              </a:rPr>
              <a:t>returned light </a:t>
            </a:r>
            <a:r>
              <a:rPr lang="en-US" altLang="zh-CN" b="1" dirty="0">
                <a:solidFill>
                  <a:schemeClr val="tx1"/>
                </a:solidFill>
              </a:rPr>
              <a:t>in a </a:t>
            </a:r>
            <a:r>
              <a:rPr lang="en-US" altLang="zh-CN" b="1" dirty="0">
                <a:solidFill>
                  <a:srgbClr val="FF0000"/>
                </a:solidFill>
              </a:rPr>
              <a:t>semiconductor amplifier </a:t>
            </a:r>
            <a:r>
              <a:rPr lang="en-US" altLang="zh-CN" b="1" dirty="0">
                <a:solidFill>
                  <a:schemeClr val="tx1"/>
                </a:solidFill>
              </a:rPr>
              <a:t>thus improve the stability</a:t>
            </a:r>
            <a:r>
              <a:rPr lang="zh-CN" altLang="en-US" b="1" dirty="0">
                <a:solidFill>
                  <a:schemeClr val="tx1"/>
                </a:solidFill>
              </a:rPr>
              <a:t>；</a:t>
            </a: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14282" y="2185841"/>
            <a:ext cx="6282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③Rare earth ions doped fiber amplifier</a:t>
            </a:r>
            <a:r>
              <a:rPr lang="zh-CN" altLang="en-US" b="1" dirty="0">
                <a:solidFill>
                  <a:schemeClr val="tx1"/>
                </a:solidFill>
              </a:rPr>
              <a:t>（</a:t>
            </a:r>
            <a:r>
              <a:rPr lang="en-US" altLang="zh-CN" b="1" dirty="0"/>
              <a:t>e.g., </a:t>
            </a:r>
            <a:r>
              <a:rPr lang="en-US" altLang="zh-CN" b="1" dirty="0">
                <a:solidFill>
                  <a:schemeClr val="tx1"/>
                </a:solidFill>
              </a:rPr>
              <a:t>EDFA</a:t>
            </a:r>
            <a:r>
              <a:rPr lang="zh-CN" altLang="en-US" b="1" dirty="0">
                <a:solidFill>
                  <a:schemeClr val="tx1"/>
                </a:solidFill>
              </a:rPr>
              <a:t>）；</a:t>
            </a: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214282" y="2543031"/>
            <a:ext cx="66581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④To ensure the</a:t>
            </a:r>
            <a:r>
              <a:rPr lang="en-US" altLang="zh-CN" b="1" dirty="0">
                <a:solidFill>
                  <a:srgbClr val="FF0000"/>
                </a:solidFill>
              </a:rPr>
              <a:t> unidirectional </a:t>
            </a:r>
            <a:r>
              <a:rPr lang="en-US" altLang="zh-CN" b="1" dirty="0"/>
              <a:t>operation of the </a:t>
            </a:r>
            <a:r>
              <a:rPr lang="en-US" altLang="zh-CN" b="1" dirty="0">
                <a:solidFill>
                  <a:schemeClr val="tx1"/>
                </a:solidFill>
              </a:rPr>
              <a:t>fiber lasers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88417" name="Picture 1" descr="C:\Users\Administrator\Desktop\PRPump_Fig3_ring_laser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4578132"/>
            <a:ext cx="2857520" cy="2065578"/>
          </a:xfrm>
          <a:prstGeom prst="rect">
            <a:avLst/>
          </a:prstGeom>
          <a:noFill/>
        </p:spPr>
      </p:pic>
      <p:sp>
        <p:nvSpPr>
          <p:cNvPr id="11" name="椭圆 10"/>
          <p:cNvSpPr/>
          <p:nvPr/>
        </p:nvSpPr>
        <p:spPr>
          <a:xfrm>
            <a:off x="7518335" y="4579122"/>
            <a:ext cx="1054193" cy="69743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8418" name="Picture 2" descr="C:\Users\Administrator\Desktop\amplifer.jpg"/>
          <p:cNvPicPr>
            <a:picLocks noChangeAspect="1" noChangeArrowheads="1"/>
          </p:cNvPicPr>
          <p:nvPr/>
        </p:nvPicPr>
        <p:blipFill>
          <a:blip r:embed="rId3"/>
          <a:srcRect l="5632" t="4360" r="2377" b="4069"/>
          <a:stretch>
            <a:fillRect/>
          </a:stretch>
        </p:blipFill>
        <p:spPr bwMode="auto">
          <a:xfrm>
            <a:off x="285720" y="4589970"/>
            <a:ext cx="4643470" cy="1990058"/>
          </a:xfrm>
          <a:prstGeom prst="rect">
            <a:avLst/>
          </a:prstGeom>
          <a:noFill/>
        </p:spPr>
      </p:pic>
      <p:sp>
        <p:nvSpPr>
          <p:cNvPr id="14" name="椭圆 13"/>
          <p:cNvSpPr/>
          <p:nvPr/>
        </p:nvSpPr>
        <p:spPr>
          <a:xfrm>
            <a:off x="3286117" y="5011234"/>
            <a:ext cx="928694" cy="71153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8419" name="Picture 3" descr="C:\Users\Administrator\Desktop\getImag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000372"/>
            <a:ext cx="4056880" cy="1500198"/>
          </a:xfrm>
          <a:prstGeom prst="rect">
            <a:avLst/>
          </a:prstGeom>
          <a:noFill/>
        </p:spPr>
      </p:pic>
      <p:sp>
        <p:nvSpPr>
          <p:cNvPr id="16" name="椭圆 15"/>
          <p:cNvSpPr/>
          <p:nvPr/>
        </p:nvSpPr>
        <p:spPr>
          <a:xfrm>
            <a:off x="6643702" y="3214686"/>
            <a:ext cx="500066" cy="4286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8420" name="Picture 4" descr="C:\Users\Administrator\Desktop\isolator_with_LD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3008657"/>
            <a:ext cx="3000396" cy="1634789"/>
          </a:xfrm>
          <a:prstGeom prst="rect">
            <a:avLst/>
          </a:prstGeom>
          <a:noFill/>
        </p:spPr>
      </p:pic>
      <p:sp>
        <p:nvSpPr>
          <p:cNvPr id="20" name="椭圆 19"/>
          <p:cNvSpPr/>
          <p:nvPr/>
        </p:nvSpPr>
        <p:spPr>
          <a:xfrm>
            <a:off x="2857488" y="2928934"/>
            <a:ext cx="857256" cy="42862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F19D982-4489-49A8-9F7C-98111E26C131}"/>
                  </a:ext>
                </a:extLst>
              </p14:cNvPr>
              <p14:cNvContentPartPr/>
              <p14:nvPr/>
            </p14:nvContentPartPr>
            <p14:xfrm>
              <a:off x="2197080" y="825480"/>
              <a:ext cx="59724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F19D982-4489-49A8-9F7C-98111E26C1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1240" y="762120"/>
                <a:ext cx="628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DCF31AA-008F-4216-96BE-4FCBDE56B307}"/>
                  </a:ext>
                </a:extLst>
              </p14:cNvPr>
              <p14:cNvContentPartPr/>
              <p14:nvPr/>
            </p14:nvContentPartPr>
            <p14:xfrm>
              <a:off x="2851200" y="571320"/>
              <a:ext cx="902160" cy="178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DCF31AA-008F-4216-96BE-4FCBDE56B3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360" y="507960"/>
                <a:ext cx="933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3F72CB-DA10-43CA-BD17-3CF16661157F}"/>
                  </a:ext>
                </a:extLst>
              </p14:cNvPr>
              <p14:cNvContentPartPr/>
              <p14:nvPr/>
            </p14:nvContentPartPr>
            <p14:xfrm>
              <a:off x="2863800" y="895320"/>
              <a:ext cx="1232280" cy="171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3F72CB-DA10-43CA-BD17-3CF1666115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7960" y="831960"/>
                <a:ext cx="12636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EE115E0-16D2-4781-9769-E2B430A1F962}"/>
                  </a:ext>
                </a:extLst>
              </p14:cNvPr>
              <p14:cNvContentPartPr/>
              <p14:nvPr/>
            </p14:nvContentPartPr>
            <p14:xfrm>
              <a:off x="3714840" y="577800"/>
              <a:ext cx="362160" cy="178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EE115E0-16D2-4781-9769-E2B430A1F9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9000" y="514440"/>
                <a:ext cx="393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DFCAFC5-9832-47BE-A307-332CAD80C1E0}"/>
                  </a:ext>
                </a:extLst>
              </p14:cNvPr>
              <p14:cNvContentPartPr/>
              <p14:nvPr/>
            </p14:nvContentPartPr>
            <p14:xfrm>
              <a:off x="4159080" y="799920"/>
              <a:ext cx="768960" cy="450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DFCAFC5-9832-47BE-A307-332CAD80C1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3240" y="736560"/>
                <a:ext cx="800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B5FC6D6-1FBE-4885-9AAA-264099B3EAD4}"/>
                  </a:ext>
                </a:extLst>
              </p14:cNvPr>
              <p14:cNvContentPartPr/>
              <p14:nvPr/>
            </p14:nvContentPartPr>
            <p14:xfrm>
              <a:off x="8178840" y="799920"/>
              <a:ext cx="59724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B5FC6D6-1FBE-4885-9AAA-264099B3EA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3000" y="736560"/>
                <a:ext cx="628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7F70BA2-3F25-4739-B530-7B460E5FC9FD}"/>
                  </a:ext>
                </a:extLst>
              </p14:cNvPr>
              <p14:cNvContentPartPr/>
              <p14:nvPr/>
            </p14:nvContentPartPr>
            <p14:xfrm>
              <a:off x="6058080" y="387360"/>
              <a:ext cx="2133720" cy="324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7F70BA2-3F25-4739-B530-7B460E5FC9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42240" y="324000"/>
                <a:ext cx="21650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A3F7E3C-7B7C-4AEF-991E-46EF0129BCA3}"/>
                  </a:ext>
                </a:extLst>
              </p14:cNvPr>
              <p14:cNvContentPartPr/>
              <p14:nvPr/>
            </p14:nvContentPartPr>
            <p14:xfrm>
              <a:off x="6095880" y="901800"/>
              <a:ext cx="2019600" cy="2797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A3F7E3C-7B7C-4AEF-991E-46EF0129BC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0040" y="838440"/>
                <a:ext cx="20509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4D0B1F5-C6C5-40B1-84C5-B85E4D81AD59}"/>
                  </a:ext>
                </a:extLst>
              </p14:cNvPr>
              <p14:cNvContentPartPr/>
              <p14:nvPr/>
            </p14:nvContentPartPr>
            <p14:xfrm>
              <a:off x="1073160" y="158760"/>
              <a:ext cx="7817040" cy="10162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4D0B1F5-C6C5-40B1-84C5-B85E4D81AD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8760" y="144360"/>
                <a:ext cx="7845120" cy="10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2C6C3F2-13C4-40CC-91AE-B7A65CB9B932}"/>
                  </a:ext>
                </a:extLst>
              </p14:cNvPr>
              <p14:cNvContentPartPr/>
              <p14:nvPr/>
            </p14:nvContentPartPr>
            <p14:xfrm>
              <a:off x="2763640" y="731640"/>
              <a:ext cx="360" cy="3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2C6C3F2-13C4-40CC-91AE-B7A65CB9B9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54640" y="7226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5762" y="1007731"/>
            <a:ext cx="836676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1807B9"/>
                </a:solidFill>
                <a:ea typeface="黑体" pitchFamily="49" charset="-122"/>
              </a:rPr>
              <a:t>The inside structures of fiber optic isolators</a:t>
            </a:r>
          </a:p>
        </p:txBody>
      </p:sp>
      <p:sp>
        <p:nvSpPr>
          <p:cNvPr id="5" name="矩形 4"/>
          <p:cNvSpPr/>
          <p:nvPr/>
        </p:nvSpPr>
        <p:spPr>
          <a:xfrm>
            <a:off x="214282" y="1571612"/>
            <a:ext cx="82718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</a:rPr>
              <a:t>There are two types of typical fiber optic isolators: </a:t>
            </a:r>
          </a:p>
        </p:txBody>
      </p:sp>
      <p:sp>
        <p:nvSpPr>
          <p:cNvPr id="6" name="矩形 5"/>
          <p:cNvSpPr/>
          <p:nvPr/>
        </p:nvSpPr>
        <p:spPr>
          <a:xfrm>
            <a:off x="214282" y="2143116"/>
            <a:ext cx="831349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Both"/>
            </a:pPr>
            <a:r>
              <a:rPr lang="en-US" altLang="zh-CN" sz="2600" b="1" dirty="0"/>
              <a:t>Polarization dependent isolator (PDI)</a:t>
            </a:r>
          </a:p>
          <a:p>
            <a:pPr marL="514350" indent="-514350"/>
            <a:r>
              <a:rPr lang="en-US" altLang="zh-CN" sz="2600" b="1" dirty="0"/>
              <a:t>Only available for </a:t>
            </a:r>
            <a:r>
              <a:rPr lang="en-US" altLang="zh-CN" sz="2600" b="1" dirty="0">
                <a:solidFill>
                  <a:srgbClr val="FF0000"/>
                </a:solidFill>
              </a:rPr>
              <a:t>special linearly polarization </a:t>
            </a:r>
            <a:r>
              <a:rPr lang="en-US" altLang="zh-CN" sz="2600" b="1" dirty="0"/>
              <a:t>light.</a:t>
            </a:r>
            <a:endParaRPr lang="zh-CN" altLang="en-US" sz="2600" b="1" dirty="0"/>
          </a:p>
        </p:txBody>
      </p:sp>
      <p:sp>
        <p:nvSpPr>
          <p:cNvPr id="7" name="矩形 6"/>
          <p:cNvSpPr/>
          <p:nvPr/>
        </p:nvSpPr>
        <p:spPr>
          <a:xfrm>
            <a:off x="214283" y="3143248"/>
            <a:ext cx="864399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/>
              <a:t>(2) Polarization independent isolator (PIDI)</a:t>
            </a:r>
          </a:p>
          <a:p>
            <a:r>
              <a:rPr lang="en-US" altLang="zh-CN" sz="2600" b="1" dirty="0"/>
              <a:t>Available for the light with </a:t>
            </a:r>
            <a:r>
              <a:rPr lang="en-US" altLang="zh-CN" sz="2600" b="1" dirty="0">
                <a:solidFill>
                  <a:srgbClr val="FF0000"/>
                </a:solidFill>
              </a:rPr>
              <a:t>random polarizations</a:t>
            </a:r>
            <a:r>
              <a:rPr lang="en-US" altLang="zh-CN" sz="2600" b="1" dirty="0"/>
              <a:t>.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2844" y="1079169"/>
            <a:ext cx="652454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/>
              <a:t>(1) Polarization dependent isolator (PDI)</a:t>
            </a:r>
            <a:endParaRPr lang="zh-CN" altLang="en-US" sz="2600" b="1" dirty="0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703008" y="3857628"/>
          <a:ext cx="6012264" cy="2286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3" name="Flash Movie" r:id="rId3" imgW="3622680" imgH="1378440" progId="">
                  <p:embed/>
                </p:oleObj>
              </mc:Choice>
              <mc:Fallback>
                <p:oleObj name="Flash Movie" r:id="rId3" imgW="3622680" imgH="137844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008" y="3857628"/>
                        <a:ext cx="6012264" cy="228601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214282" y="1500174"/>
            <a:ext cx="857256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600" b="1" dirty="0"/>
              <a:t>It consists of</a:t>
            </a:r>
          </a:p>
          <a:p>
            <a:pPr algn="just">
              <a:lnSpc>
                <a:spcPts val="3500"/>
              </a:lnSpc>
            </a:pPr>
            <a:r>
              <a:rPr lang="en-US" altLang="zh-CN" sz="2600" b="1" dirty="0"/>
              <a:t>1) a pair of </a:t>
            </a:r>
            <a:r>
              <a:rPr lang="en-US" altLang="zh-CN" sz="2600" b="1" dirty="0">
                <a:solidFill>
                  <a:srgbClr val="FF0000"/>
                </a:solidFill>
              </a:rPr>
              <a:t>polarizing filters </a:t>
            </a:r>
            <a:r>
              <a:rPr lang="en-US" altLang="zh-CN" sz="2600" b="1" dirty="0"/>
              <a:t>whose polarization directions have an angle of 45</a:t>
            </a:r>
            <a:r>
              <a:rPr lang="en-US" altLang="zh-CN" sz="2600" b="1" baseline="30000" dirty="0"/>
              <a:t>0</a:t>
            </a:r>
            <a:r>
              <a:rPr lang="en-US" altLang="zh-CN" sz="2600" b="1" dirty="0"/>
              <a:t> </a:t>
            </a:r>
          </a:p>
          <a:p>
            <a:pPr>
              <a:lnSpc>
                <a:spcPts val="3500"/>
              </a:lnSpc>
            </a:pPr>
            <a:r>
              <a:rPr lang="en-US" altLang="zh-CN" sz="2600" b="1" dirty="0"/>
              <a:t>2) a </a:t>
            </a:r>
            <a:r>
              <a:rPr lang="en-US" altLang="zh-CN" sz="2600" b="1" dirty="0">
                <a:solidFill>
                  <a:srgbClr val="FF0000"/>
                </a:solidFill>
              </a:rPr>
              <a:t>Faraday rotator</a:t>
            </a:r>
            <a:r>
              <a:rPr lang="en-US" altLang="zh-CN" sz="2600" b="1" dirty="0"/>
              <a:t>. </a:t>
            </a:r>
            <a:endParaRPr lang="zh-CN" altLang="en-US" sz="2600" b="1" dirty="0"/>
          </a:p>
        </p:txBody>
      </p:sp>
      <p:sp>
        <p:nvSpPr>
          <p:cNvPr id="15" name="矩形 14"/>
          <p:cNvSpPr/>
          <p:nvPr/>
        </p:nvSpPr>
        <p:spPr>
          <a:xfrm>
            <a:off x="3703272" y="3916924"/>
            <a:ext cx="17296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Magnet 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-4182" y="884781"/>
            <a:ext cx="8858280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These components are widely applied in fiber communication systems</a:t>
            </a:r>
            <a:endParaRPr lang="zh-CN" altLang="en-US" sz="23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2971800" y="3668696"/>
            <a:ext cx="32766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1752600" y="4811696"/>
            <a:ext cx="2514600" cy="14478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5181600" y="4735496"/>
            <a:ext cx="2514600" cy="15240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762000" y="3592496"/>
            <a:ext cx="7010400" cy="0"/>
          </a:xfrm>
          <a:prstGeom prst="line">
            <a:avLst/>
          </a:prstGeom>
          <a:noFill/>
          <a:ln w="152400" cmpd="tri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5389926">
            <a:off x="1752600" y="3211496"/>
            <a:ext cx="685800" cy="685800"/>
          </a:xfrm>
          <a:prstGeom prst="flowChartExtract">
            <a:avLst/>
          </a:prstGeom>
          <a:solidFill>
            <a:srgbClr val="FEFCF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4191000" y="3363896"/>
            <a:ext cx="685800" cy="457200"/>
          </a:xfrm>
          <a:prstGeom prst="ellipse">
            <a:avLst/>
          </a:prstGeom>
          <a:solidFill>
            <a:srgbClr val="FEFC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3276600" y="4659296"/>
            <a:ext cx="685800" cy="457200"/>
          </a:xfrm>
          <a:prstGeom prst="ellipse">
            <a:avLst/>
          </a:prstGeom>
          <a:solidFill>
            <a:srgbClr val="FEFC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5486400" y="4583096"/>
            <a:ext cx="685800" cy="457200"/>
          </a:xfrm>
          <a:prstGeom prst="ellipse">
            <a:avLst/>
          </a:prstGeom>
          <a:solidFill>
            <a:srgbClr val="FEFC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8153400" y="4125896"/>
            <a:ext cx="533400" cy="5334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8153400" y="5116496"/>
            <a:ext cx="533400" cy="5334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8153400" y="6107096"/>
            <a:ext cx="533400" cy="5334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381000" y="2982896"/>
            <a:ext cx="533400" cy="1219200"/>
          </a:xfrm>
          <a:prstGeom prst="rect">
            <a:avLst/>
          </a:prstGeom>
          <a:solidFill>
            <a:srgbClr val="FEFCF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 flipV="1">
            <a:off x="7620000" y="4506896"/>
            <a:ext cx="533400" cy="7620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7696200" y="5497496"/>
            <a:ext cx="457200" cy="15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>
            <a:off x="7620000" y="5802296"/>
            <a:ext cx="533400" cy="6858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17"/>
          <p:cNvSpPr>
            <a:spLocks noChangeArrowheads="1"/>
          </p:cNvSpPr>
          <p:nvPr/>
        </p:nvSpPr>
        <p:spPr bwMode="auto">
          <a:xfrm>
            <a:off x="7391400" y="5192696"/>
            <a:ext cx="304800" cy="609600"/>
          </a:xfrm>
          <a:prstGeom prst="can">
            <a:avLst>
              <a:gd name="adj" fmla="val 50000"/>
            </a:avLst>
          </a:prstGeom>
          <a:solidFill>
            <a:srgbClr val="FEFC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1360508" y="1442260"/>
            <a:ext cx="340519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DWDM</a:t>
            </a:r>
          </a:p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Dispersion compensation component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Isolator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Circulator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endParaRPr lang="en-US" altLang="zh-C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4662451" y="2172294"/>
            <a:ext cx="3357586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DWDM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Coupler</a:t>
            </a:r>
          </a:p>
          <a:p>
            <a:pPr eaLnBrk="0" hangingPunct="0"/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Circulator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55560" y="436572"/>
            <a:ext cx="482124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CN" sz="230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Application of optical components</a:t>
            </a:r>
            <a:endParaRPr lang="zh-CN" altLang="en-US" sz="2300" dirty="0"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228600" y="4202096"/>
            <a:ext cx="2414574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DWDM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Isolator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Coupler</a:t>
            </a:r>
            <a:endParaRPr lang="zh-C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endParaRPr lang="en-US" altLang="zh-C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14282" y="5442251"/>
            <a:ext cx="254108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</a:rPr>
              <a:t>Basic Material: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14282" y="5967731"/>
            <a:ext cx="82153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Yttrium-Iron-Garnet (YIG), Corning</a:t>
            </a:r>
            <a:r>
              <a:rPr lang="zh-CN" altLang="en-US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No.8363 Glass, etc. 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886" y="661824"/>
            <a:ext cx="836676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1807B9"/>
                </a:solidFill>
                <a:ea typeface="黑体" pitchFamily="49" charset="-122"/>
              </a:rPr>
              <a:t>Principle</a:t>
            </a:r>
          </a:p>
        </p:txBody>
      </p:sp>
      <p:sp>
        <p:nvSpPr>
          <p:cNvPr id="11" name="矩形 10"/>
          <p:cNvSpPr/>
          <p:nvPr/>
        </p:nvSpPr>
        <p:spPr>
          <a:xfrm>
            <a:off x="3871319" y="105285"/>
            <a:ext cx="511710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</a:rPr>
              <a:t>Faraday magneto-optical effect</a:t>
            </a:r>
            <a:endParaRPr lang="zh-CN" altLang="en-US" sz="2600" b="1" dirty="0">
              <a:solidFill>
                <a:srgbClr val="C00000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677878" y="661824"/>
            <a:ext cx="4180402" cy="557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  <a:buFont typeface="Arial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Light transmits through the Faraday rotator </a:t>
            </a:r>
            <a:r>
              <a:rPr lang="en-US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in a magnetic field. </a:t>
            </a:r>
          </a:p>
          <a:p>
            <a:pPr algn="just">
              <a:lnSpc>
                <a:spcPts val="2500"/>
              </a:lnSpc>
              <a:buFont typeface="Arial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Polarization of the light always rotates along the right–hand–thread direction with respect to</a:t>
            </a: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the magnetic field H. </a:t>
            </a:r>
          </a:p>
          <a:p>
            <a:pPr algn="just">
              <a:lnSpc>
                <a:spcPts val="2500"/>
              </a:lnSpc>
              <a:buFont typeface="Arial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The rotation direction is not relative to the light transmission direction. </a:t>
            </a:r>
          </a:p>
          <a:p>
            <a:pPr algn="just">
              <a:lnSpc>
                <a:spcPts val="2500"/>
              </a:lnSpc>
              <a:buFont typeface="Arial" pitchFamily="34" charset="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The rotation angle </a:t>
            </a:r>
            <a:r>
              <a:rPr lang="el-GR" altLang="zh-CN" sz="2200" b="1" i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θ</a:t>
            </a:r>
            <a:r>
              <a:rPr lang="el-GR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is only related to the magnetic intensity </a:t>
            </a:r>
            <a:r>
              <a:rPr lang="en-US" altLang="zh-CN" sz="2200" b="1" i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, Faraday rotator length </a:t>
            </a:r>
            <a:r>
              <a:rPr lang="en-US" altLang="zh-CN" sz="2200" b="1" i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and material </a:t>
            </a:r>
            <a:r>
              <a:rPr lang="en-US" altLang="zh-CN" sz="2200" b="1" dirty="0" err="1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Verdet</a:t>
            </a:r>
            <a:r>
              <a:rPr lang="en-US" altLang="zh-CN" sz="22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 constant  </a:t>
            </a:r>
            <a:r>
              <a:rPr lang="en-US" altLang="zh-CN" sz="2200" b="1" i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v</a:t>
            </a:r>
          </a:p>
          <a:p>
            <a:pPr algn="just">
              <a:lnSpc>
                <a:spcPts val="3000"/>
              </a:lnSpc>
            </a:pPr>
            <a:endParaRPr lang="zh-CN" altLang="en-US" sz="22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2" descr="C:\Users\Administrator\Desktop\IsolatorCylinderDW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08" y="1246245"/>
            <a:ext cx="4643470" cy="3514849"/>
          </a:xfrm>
          <a:prstGeom prst="rect">
            <a:avLst/>
          </a:prstGeom>
          <a:noFill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28B7142-47D4-4A7E-BDAF-BC95012AEC2F}"/>
              </a:ext>
            </a:extLst>
          </p:cNvPr>
          <p:cNvSpPr/>
          <p:nvPr/>
        </p:nvSpPr>
        <p:spPr>
          <a:xfrm>
            <a:off x="155575" y="126461"/>
            <a:ext cx="29578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/>
              <a:t>偏振旋转 右手定则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8739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2759" y="116632"/>
            <a:ext cx="5044084" cy="4214842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56611" y="945627"/>
            <a:ext cx="328614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300" dirty="0"/>
              <a:t>In a fiber optic isolator, the rotation angle </a:t>
            </a:r>
            <a:r>
              <a:rPr lang="el-GR" altLang="zh-CN" sz="2300" dirty="0"/>
              <a:t>θ</a:t>
            </a:r>
            <a:r>
              <a:rPr lang="en-US" altLang="zh-CN" sz="2300" dirty="0"/>
              <a:t> is chosen to be 45</a:t>
            </a:r>
            <a:r>
              <a:rPr lang="en-US" altLang="zh-CN" sz="2300" baseline="30000" dirty="0"/>
              <a:t>o</a:t>
            </a:r>
            <a:r>
              <a:rPr lang="en-US" altLang="zh-CN" sz="2300" dirty="0"/>
              <a:t> </a:t>
            </a:r>
          </a:p>
          <a:p>
            <a:pPr algn="just"/>
            <a:endParaRPr lang="en-US" altLang="zh-CN" sz="2300" b="1" dirty="0"/>
          </a:p>
          <a:p>
            <a:pPr algn="just"/>
            <a:r>
              <a:rPr lang="zh-CN" altLang="en-US" sz="2300" b="1" dirty="0"/>
              <a:t>顺时针转</a:t>
            </a:r>
            <a:r>
              <a:rPr lang="en-US" altLang="zh-CN" sz="2300" dirty="0"/>
              <a:t> 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1416" y="4328274"/>
            <a:ext cx="859515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300" dirty="0">
                <a:solidFill>
                  <a:srgbClr val="1807B9"/>
                </a:solidFill>
              </a:rPr>
              <a:t>Forward</a:t>
            </a:r>
            <a:r>
              <a:rPr lang="zh-CN" altLang="en-US" sz="2300" dirty="0">
                <a:solidFill>
                  <a:schemeClr val="tx1"/>
                </a:solidFill>
              </a:rPr>
              <a:t>：</a:t>
            </a:r>
            <a:r>
              <a:rPr lang="en-US" altLang="zh-CN" sz="2300" dirty="0">
                <a:solidFill>
                  <a:schemeClr val="tx1"/>
                </a:solidFill>
              </a:rPr>
              <a:t>the polarization direction rotates 45</a:t>
            </a:r>
            <a:r>
              <a:rPr lang="en-US" altLang="zh-CN" sz="2300" baseline="30000" dirty="0">
                <a:solidFill>
                  <a:schemeClr val="tx1"/>
                </a:solidFill>
              </a:rPr>
              <a:t>⁰</a:t>
            </a:r>
            <a:r>
              <a:rPr lang="en-US" altLang="zh-CN" sz="2300" dirty="0">
                <a:solidFill>
                  <a:schemeClr val="tx1"/>
                </a:solidFill>
              </a:rPr>
              <a:t> thus </a:t>
            </a:r>
            <a:r>
              <a:rPr lang="en-US" altLang="zh-CN" sz="2300" dirty="0">
                <a:solidFill>
                  <a:srgbClr val="C00000"/>
                </a:solidFill>
              </a:rPr>
              <a:t>being parallel to</a:t>
            </a:r>
            <a:r>
              <a:rPr lang="en-US" altLang="zh-CN" sz="2300" dirty="0">
                <a:solidFill>
                  <a:schemeClr val="tx1"/>
                </a:solidFill>
              </a:rPr>
              <a:t> the second polarizing filter, therefore the light transmission is </a:t>
            </a:r>
            <a:r>
              <a:rPr lang="en-US" altLang="zh-CN" sz="2300" dirty="0">
                <a:solidFill>
                  <a:srgbClr val="C00000"/>
                </a:solidFill>
              </a:rPr>
              <a:t>allowed.</a:t>
            </a:r>
            <a:endParaRPr lang="zh-CN" altLang="en-US" sz="2300" dirty="0">
              <a:solidFill>
                <a:srgbClr val="C00000"/>
              </a:solidFill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46028" y="5482436"/>
            <a:ext cx="8671975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300" dirty="0">
                <a:solidFill>
                  <a:srgbClr val="1807B9"/>
                </a:solidFill>
              </a:rPr>
              <a:t>Reverse</a:t>
            </a:r>
            <a:r>
              <a:rPr lang="zh-CN" altLang="en-US" sz="2300" dirty="0">
                <a:solidFill>
                  <a:schemeClr val="tx1"/>
                </a:solidFill>
              </a:rPr>
              <a:t>：</a:t>
            </a:r>
            <a:r>
              <a:rPr lang="en-US" altLang="zh-CN" sz="2300" dirty="0"/>
              <a:t>the polarization direction rotates 45</a:t>
            </a:r>
            <a:r>
              <a:rPr lang="en-US" altLang="zh-CN" sz="2300" baseline="30000" dirty="0"/>
              <a:t>⁰</a:t>
            </a:r>
            <a:r>
              <a:rPr lang="zh-CN" altLang="en-US" sz="2300" dirty="0"/>
              <a:t> </a:t>
            </a:r>
            <a:r>
              <a:rPr lang="en-US" altLang="zh-CN" sz="2300" dirty="0">
                <a:solidFill>
                  <a:schemeClr val="tx1"/>
                </a:solidFill>
              </a:rPr>
              <a:t>but </a:t>
            </a:r>
            <a:r>
              <a:rPr lang="en-US" altLang="zh-CN" sz="2300" dirty="0">
                <a:solidFill>
                  <a:srgbClr val="C00000"/>
                </a:solidFill>
              </a:rPr>
              <a:t>being perpendicular to </a:t>
            </a:r>
            <a:r>
              <a:rPr lang="en-US" altLang="zh-CN" sz="2300" dirty="0">
                <a:solidFill>
                  <a:schemeClr val="tx1"/>
                </a:solidFill>
              </a:rPr>
              <a:t>the second polarizing filter, therefore the light transmission is </a:t>
            </a:r>
            <a:r>
              <a:rPr lang="en-US" altLang="zh-CN" sz="2300" dirty="0">
                <a:solidFill>
                  <a:srgbClr val="C00000"/>
                </a:solidFill>
              </a:rPr>
              <a:t>blocked.</a:t>
            </a:r>
            <a:endParaRPr lang="zh-CN" altLang="en-US" sz="23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5720" y="1643050"/>
            <a:ext cx="857256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It is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polarization dependent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For the input light with the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random polarization 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states, there is a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50%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optical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 loss</a:t>
            </a:r>
            <a:endParaRPr lang="zh-CN" altLang="en-US" sz="2400" b="1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If the input light has a </a:t>
            </a:r>
            <a:r>
              <a:rPr lang="en-US" altLang="zh-CN" sz="24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fixed polarization 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state, the optical power maybe </a:t>
            </a:r>
            <a:r>
              <a:rPr lang="en-US" altLang="zh-CN" sz="24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lost totally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  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If the </a:t>
            </a:r>
            <a:r>
              <a:rPr lang="en-US" altLang="zh-CN" sz="2400" b="1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polarization state </a:t>
            </a:r>
            <a:r>
              <a:rPr lang="en-US" altLang="zh-CN" sz="24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varies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as time, the light will also experience the </a:t>
            </a:r>
            <a:r>
              <a:rPr lang="en-US" altLang="zh-CN" sz="2400" b="1" dirty="0">
                <a:solidFill>
                  <a:srgbClr val="1807B9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loss</a:t>
            </a: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.  </a:t>
            </a:r>
            <a:r>
              <a:rPr lang="zh-CN" altLang="en-US" sz="2400" b="1" dirty="0">
                <a:latin typeface="+mj-ea"/>
                <a:ea typeface="+mj-ea"/>
                <a:cs typeface="Arial Unicode MS" pitchFamily="34" charset="-122"/>
              </a:rPr>
              <a:t>损耗也会随时间变化</a:t>
            </a:r>
            <a:endParaRPr lang="en-US" altLang="zh-CN" sz="2400" b="1" dirty="0">
              <a:latin typeface="+mj-ea"/>
              <a:ea typeface="+mj-ea"/>
              <a:cs typeface="Arial Unicode MS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842" y="1079169"/>
            <a:ext cx="430117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/>
              <a:t>Disadvantages of the PDI:</a:t>
            </a:r>
            <a:endParaRPr lang="zh-CN" altLang="en-US" sz="26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2844" y="1079169"/>
            <a:ext cx="69140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/>
              <a:t>(2) Polarization independent isolator (PIDI)</a:t>
            </a:r>
            <a:endParaRPr lang="zh-CN" altLang="en-US" sz="2600" b="1" dirty="0"/>
          </a:p>
        </p:txBody>
      </p:sp>
      <p:sp>
        <p:nvSpPr>
          <p:cNvPr id="7" name="矩形 6"/>
          <p:cNvSpPr/>
          <p:nvPr/>
        </p:nvSpPr>
        <p:spPr>
          <a:xfrm>
            <a:off x="214282" y="1571612"/>
            <a:ext cx="857256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600" b="1" dirty="0"/>
              <a:t>It consists of</a:t>
            </a:r>
          </a:p>
          <a:p>
            <a:pPr algn="just">
              <a:lnSpc>
                <a:spcPts val="3500"/>
              </a:lnSpc>
            </a:pPr>
            <a:r>
              <a:rPr lang="en-US" altLang="zh-CN" sz="2600" b="1" dirty="0"/>
              <a:t>1) a pair of </a:t>
            </a:r>
            <a:r>
              <a:rPr lang="en-US" altLang="zh-CN" sz="2600" b="1" dirty="0" err="1"/>
              <a:t>birefringent</a:t>
            </a:r>
            <a:r>
              <a:rPr lang="en-US" altLang="zh-CN" sz="2600" b="1" dirty="0"/>
              <a:t> wedges</a:t>
            </a:r>
          </a:p>
          <a:p>
            <a:pPr>
              <a:lnSpc>
                <a:spcPts val="3500"/>
              </a:lnSpc>
            </a:pPr>
            <a:r>
              <a:rPr lang="en-US" altLang="zh-CN" sz="2600" b="1" dirty="0"/>
              <a:t>2) a Faraday rotator. </a:t>
            </a:r>
            <a:endParaRPr lang="zh-CN" altLang="en-US" sz="2600" b="1" dirty="0"/>
          </a:p>
        </p:txBody>
      </p:sp>
      <p:sp>
        <p:nvSpPr>
          <p:cNvPr id="36" name="矩形 35"/>
          <p:cNvSpPr/>
          <p:nvPr/>
        </p:nvSpPr>
        <p:spPr>
          <a:xfrm>
            <a:off x="500034" y="5998509"/>
            <a:ext cx="27446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1807B9"/>
                </a:solidFill>
              </a:rPr>
              <a:t>Birefringent wedge</a:t>
            </a:r>
            <a:endParaRPr lang="zh-CN" altLang="en-US" sz="2200" dirty="0"/>
          </a:p>
        </p:txBody>
      </p:sp>
      <p:sp>
        <p:nvSpPr>
          <p:cNvPr id="37" name="矩形 36"/>
          <p:cNvSpPr/>
          <p:nvPr/>
        </p:nvSpPr>
        <p:spPr>
          <a:xfrm>
            <a:off x="6072198" y="5998509"/>
            <a:ext cx="27446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err="1">
                <a:solidFill>
                  <a:srgbClr val="1807B9"/>
                </a:solidFill>
              </a:rPr>
              <a:t>Birefringent</a:t>
            </a:r>
            <a:r>
              <a:rPr lang="en-US" altLang="zh-CN" sz="2200" b="1" dirty="0">
                <a:solidFill>
                  <a:srgbClr val="1807B9"/>
                </a:solidFill>
              </a:rPr>
              <a:t> wedge</a:t>
            </a:r>
            <a:endParaRPr lang="zh-CN" altLang="en-US" sz="2200" dirty="0"/>
          </a:p>
        </p:txBody>
      </p:sp>
      <p:sp>
        <p:nvSpPr>
          <p:cNvPr id="38" name="矩形 37"/>
          <p:cNvSpPr/>
          <p:nvPr/>
        </p:nvSpPr>
        <p:spPr>
          <a:xfrm>
            <a:off x="3500430" y="3140989"/>
            <a:ext cx="22573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1807B9"/>
                </a:solidFill>
              </a:rPr>
              <a:t>Faraday rotator</a:t>
            </a:r>
            <a:endParaRPr lang="zh-CN" altLang="en-US" sz="2200" dirty="0"/>
          </a:p>
        </p:txBody>
      </p:sp>
      <p:cxnSp>
        <p:nvCxnSpPr>
          <p:cNvPr id="39" name="直接连接符 38"/>
          <p:cNvCxnSpPr/>
          <p:nvPr/>
        </p:nvCxnSpPr>
        <p:spPr>
          <a:xfrm rot="16200000" flipH="1">
            <a:off x="1327271" y="4712624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255834" y="5784195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755900" y="3641055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434297" y="4462592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113222" y="3641055"/>
            <a:ext cx="3000396" cy="21431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cxnSp>
        <p:nvCxnSpPr>
          <p:cNvPr id="44" name="直接连接符 43"/>
          <p:cNvCxnSpPr/>
          <p:nvPr/>
        </p:nvCxnSpPr>
        <p:spPr>
          <a:xfrm rot="16200000" flipH="1">
            <a:off x="5756425" y="4712625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6827995" y="3641055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6828001" y="5782607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5400000">
            <a:off x="6649403" y="4462593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85720" y="367046"/>
            <a:ext cx="771530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500" b="1" dirty="0"/>
              <a:t>What is the </a:t>
            </a:r>
            <a:r>
              <a:rPr lang="en-US" altLang="zh-CN" sz="2500" b="1" dirty="0" err="1"/>
              <a:t>briefingence</a:t>
            </a:r>
            <a:r>
              <a:rPr lang="en-US" altLang="zh-CN" sz="2500" b="1" dirty="0"/>
              <a:t>?</a:t>
            </a:r>
            <a:endParaRPr lang="zh-CN" altLang="en-US" sz="2500" b="1" dirty="0"/>
          </a:p>
        </p:txBody>
      </p:sp>
      <p:pic>
        <p:nvPicPr>
          <p:cNvPr id="188418" name="Picture 2" descr="C:\Users\Administrator\Desktop\afig1_thumb.jpg"/>
          <p:cNvPicPr>
            <a:picLocks noChangeAspect="1" noChangeArrowheads="1"/>
          </p:cNvPicPr>
          <p:nvPr/>
        </p:nvPicPr>
        <p:blipFill>
          <a:blip r:embed="rId2"/>
          <a:srcRect l="16164" t="4362" b="2517"/>
          <a:stretch>
            <a:fillRect/>
          </a:stretch>
        </p:blipFill>
        <p:spPr bwMode="auto">
          <a:xfrm rot="5400000">
            <a:off x="2758994" y="334569"/>
            <a:ext cx="3319327" cy="4735840"/>
          </a:xfrm>
          <a:prstGeom prst="rect">
            <a:avLst/>
          </a:prstGeom>
          <a:noFill/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55575" y="4581942"/>
            <a:ext cx="885828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altLang="zh-CN" sz="2200" b="1" dirty="0"/>
              <a:t>For some </a:t>
            </a:r>
            <a:r>
              <a:rPr lang="en-US" altLang="zh-CN" sz="2200" b="1" dirty="0" err="1">
                <a:solidFill>
                  <a:srgbClr val="FF0000"/>
                </a:solidFill>
              </a:rPr>
              <a:t>birefringent</a:t>
            </a:r>
            <a:r>
              <a:rPr lang="en-US" altLang="zh-CN" sz="2200" b="1" dirty="0">
                <a:solidFill>
                  <a:srgbClr val="FF0000"/>
                </a:solidFill>
              </a:rPr>
              <a:t> materials</a:t>
            </a:r>
            <a:r>
              <a:rPr lang="en-US" altLang="zh-CN" sz="2200" b="1" dirty="0"/>
              <a:t>, there would be different </a:t>
            </a:r>
            <a:r>
              <a:rPr lang="en-US" altLang="zh-CN" sz="2200" b="1" dirty="0">
                <a:solidFill>
                  <a:srgbClr val="1807B9"/>
                </a:solidFill>
              </a:rPr>
              <a:t>refractive indexes </a:t>
            </a:r>
            <a:r>
              <a:rPr lang="en-US" altLang="zh-CN" sz="2200" b="1" dirty="0"/>
              <a:t>for the </a:t>
            </a:r>
            <a:r>
              <a:rPr lang="en-US" altLang="zh-CN" sz="2200" b="1" dirty="0">
                <a:solidFill>
                  <a:srgbClr val="1807B9"/>
                </a:solidFill>
              </a:rPr>
              <a:t>perpendicularly polarized </a:t>
            </a:r>
            <a:r>
              <a:rPr lang="en-US" altLang="zh-CN" sz="2200" b="1" dirty="0"/>
              <a:t>lights.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2200" b="1" dirty="0"/>
              <a:t>They have a </a:t>
            </a:r>
            <a:r>
              <a:rPr lang="en-US" altLang="zh-CN" sz="2200" b="1" dirty="0">
                <a:solidFill>
                  <a:srgbClr val="1807B9"/>
                </a:solidFill>
              </a:rPr>
              <a:t>lower</a:t>
            </a:r>
            <a:r>
              <a:rPr lang="en-US" altLang="zh-CN" sz="2200" b="1" dirty="0"/>
              <a:t> refractive index for the </a:t>
            </a:r>
            <a:r>
              <a:rPr lang="en-US" altLang="zh-CN" sz="2200" b="1" dirty="0">
                <a:solidFill>
                  <a:srgbClr val="1807B9"/>
                </a:solidFill>
              </a:rPr>
              <a:t>o ray </a:t>
            </a:r>
            <a:r>
              <a:rPr lang="en-US" altLang="zh-CN" sz="2200" b="1" dirty="0"/>
              <a:t>and a </a:t>
            </a:r>
            <a:r>
              <a:rPr lang="en-US" altLang="zh-CN" sz="2200" b="1" dirty="0">
                <a:solidFill>
                  <a:srgbClr val="FF0000"/>
                </a:solidFill>
              </a:rPr>
              <a:t>higher </a:t>
            </a:r>
            <a:r>
              <a:rPr lang="en-US" altLang="zh-CN" sz="2200" b="1" dirty="0"/>
              <a:t>refractive index for the </a:t>
            </a:r>
            <a:r>
              <a:rPr lang="en-US" altLang="zh-CN" sz="2200" b="1" dirty="0">
                <a:solidFill>
                  <a:srgbClr val="FF0000"/>
                </a:solidFill>
              </a:rPr>
              <a:t>e ray</a:t>
            </a:r>
            <a:r>
              <a:rPr lang="en-US" altLang="zh-CN" sz="2200" b="1" dirty="0"/>
              <a:t>.  </a:t>
            </a:r>
          </a:p>
          <a:p>
            <a:pPr algn="just">
              <a:buFont typeface="Arial" pitchFamily="34" charset="0"/>
              <a:buChar char="•"/>
            </a:pPr>
            <a:r>
              <a:rPr lang="zh-CN" altLang="en-US" sz="2200" b="1" dirty="0"/>
              <a:t>正单轴晶体</a:t>
            </a:r>
            <a:r>
              <a:rPr lang="en-US" altLang="zh-CN" sz="2200" b="1" dirty="0"/>
              <a:t>Positive uniaxial crystal / </a:t>
            </a:r>
            <a:r>
              <a:rPr lang="zh-CN" altLang="en-US" sz="2200" b="1" dirty="0"/>
              <a:t>负</a:t>
            </a:r>
            <a:r>
              <a:rPr lang="en-US" altLang="zh-CN" sz="2200" b="1" dirty="0"/>
              <a:t>Negative uniaxial crystals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2200" b="1" dirty="0"/>
              <a:t>The polarizations are specially </a:t>
            </a:r>
            <a:r>
              <a:rPr lang="en-US" altLang="zh-CN" sz="2200" b="1" dirty="0">
                <a:solidFill>
                  <a:srgbClr val="FF0000"/>
                </a:solidFill>
              </a:rPr>
              <a:t>separated</a:t>
            </a:r>
            <a:r>
              <a:rPr lang="en-US" altLang="zh-CN" sz="2200" b="1" dirty="0"/>
              <a:t>.</a:t>
            </a:r>
            <a:endParaRPr lang="zh-CN" altLang="en-US" sz="2200" b="1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rot="16200000" flipH="1">
            <a:off x="1214413" y="2689349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42976" y="3760920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43042" y="1617780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321439" y="2439317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00364" y="1617780"/>
            <a:ext cx="3000396" cy="21431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 rot="16200000" flipH="1">
            <a:off x="5643567" y="2689350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715137" y="1617780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715140" y="3759332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6536545" y="2439318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00034" y="1905120"/>
            <a:ext cx="107157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1571604" y="1905120"/>
            <a:ext cx="714380" cy="3571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571604" y="1905120"/>
            <a:ext cx="714380" cy="714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2" idx="1"/>
          </p:cNvCxnSpPr>
          <p:nvPr/>
        </p:nvCxnSpPr>
        <p:spPr>
          <a:xfrm>
            <a:off x="2285984" y="2262310"/>
            <a:ext cx="714380" cy="42704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285984" y="1978146"/>
            <a:ext cx="714380" cy="42704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000364" y="2690938"/>
            <a:ext cx="3000396" cy="2143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000760" y="2903664"/>
            <a:ext cx="714380" cy="42704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6000760" y="2619500"/>
            <a:ext cx="714380" cy="42704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3000364" y="2405186"/>
            <a:ext cx="3000396" cy="21431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6715140" y="3048128"/>
            <a:ext cx="714380" cy="3571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6715140" y="3333880"/>
            <a:ext cx="714380" cy="7143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7429520" y="3405318"/>
            <a:ext cx="1071570" cy="158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2549146" y="928670"/>
            <a:ext cx="409455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500" b="1" dirty="0">
                <a:solidFill>
                  <a:srgbClr val="1807B9"/>
                </a:solidFill>
              </a:rPr>
              <a:t>For the forward light</a:t>
            </a:r>
            <a:endParaRPr lang="zh-CN" altLang="en-US" sz="2500" b="1" dirty="0">
              <a:solidFill>
                <a:srgbClr val="1807B9"/>
              </a:solidFill>
            </a:endParaRPr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214282" y="4214818"/>
            <a:ext cx="8643998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b="1" dirty="0"/>
              <a:t> The input light is separated into o beam and e beam by the </a:t>
            </a:r>
            <a:r>
              <a:rPr lang="en-US" altLang="zh-CN" sz="2000" b="1" dirty="0" err="1"/>
              <a:t>birefringent</a:t>
            </a:r>
            <a:r>
              <a:rPr lang="en-US" altLang="zh-CN" sz="2000" b="1" dirty="0"/>
              <a:t> wedge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dirty="0"/>
              <a:t>.</a:t>
            </a:r>
          </a:p>
          <a:p>
            <a:pPr algn="just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b="1" dirty="0"/>
              <a:t> Both beams are rotated 45</a:t>
            </a:r>
            <a:r>
              <a:rPr lang="en-US" altLang="zh-CN" sz="2000" b="1" baseline="30000" dirty="0"/>
              <a:t>o</a:t>
            </a:r>
            <a:r>
              <a:rPr lang="en-US" altLang="zh-CN" sz="2000" b="1" dirty="0"/>
              <a:t> by the Faraday rotator.</a:t>
            </a:r>
          </a:p>
          <a:p>
            <a:pPr algn="just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b="1" dirty="0"/>
              <a:t> The two beams are combined to be a single beam by the </a:t>
            </a:r>
            <a:r>
              <a:rPr lang="en-US" altLang="zh-CN" sz="2000" b="1" dirty="0" err="1"/>
              <a:t>birefringent</a:t>
            </a:r>
            <a:r>
              <a:rPr lang="en-US" altLang="zh-CN" sz="2000" b="1" dirty="0"/>
              <a:t> wedge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II.</a:t>
            </a:r>
            <a:endParaRPr lang="en-US" altLang="zh-CN" sz="2000" b="1" dirty="0"/>
          </a:p>
        </p:txBody>
      </p:sp>
      <p:sp>
        <p:nvSpPr>
          <p:cNvPr id="57" name="矩形 56"/>
          <p:cNvSpPr/>
          <p:nvPr/>
        </p:nvSpPr>
        <p:spPr>
          <a:xfrm>
            <a:off x="285720" y="3832357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1807B9"/>
                </a:solidFill>
              </a:rPr>
              <a:t>Birefringent</a:t>
            </a:r>
            <a:r>
              <a:rPr lang="en-US" altLang="zh-CN" sz="2000" b="1" dirty="0">
                <a:solidFill>
                  <a:srgbClr val="1807B9"/>
                </a:solidFill>
              </a:rPr>
              <a:t> wedge </a:t>
            </a:r>
            <a:r>
              <a:rPr lang="en-US" altLang="zh-CN" sz="2000" b="1" dirty="0">
                <a:solidFill>
                  <a:srgbClr val="1807B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000760" y="3832357"/>
            <a:ext cx="2775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1807B9"/>
                </a:solidFill>
              </a:rPr>
              <a:t>Birefringent</a:t>
            </a:r>
            <a:r>
              <a:rPr lang="en-US" altLang="zh-CN" sz="2000" b="1" dirty="0">
                <a:solidFill>
                  <a:srgbClr val="1807B9"/>
                </a:solidFill>
              </a:rPr>
              <a:t> wedge </a:t>
            </a:r>
            <a:r>
              <a:rPr lang="en-US" altLang="zh-CN" sz="2000" b="1" dirty="0">
                <a:solidFill>
                  <a:srgbClr val="1807B9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571868" y="3832357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807B9"/>
                </a:solidFill>
              </a:rPr>
              <a:t>Faraday rotator</a:t>
            </a:r>
            <a:endParaRPr lang="zh-CN" altLang="en-US" sz="2000" dirty="0"/>
          </a:p>
        </p:txBody>
      </p:sp>
      <p:cxnSp>
        <p:nvCxnSpPr>
          <p:cNvPr id="60" name="直接箭头连接符 59"/>
          <p:cNvCxnSpPr/>
          <p:nvPr/>
        </p:nvCxnSpPr>
        <p:spPr>
          <a:xfrm rot="5400000">
            <a:off x="1902661" y="1950301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9"/>
          <p:cNvSpPr>
            <a:spLocks noChangeArrowheads="1"/>
          </p:cNvSpPr>
          <p:nvPr/>
        </p:nvSpPr>
        <p:spPr bwMode="auto">
          <a:xfrm>
            <a:off x="1946346" y="1961786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altLang="zh-CN" sz="2000" b="1" dirty="0"/>
              <a:t> </a:t>
            </a:r>
          </a:p>
        </p:txBody>
      </p:sp>
      <p:cxnSp>
        <p:nvCxnSpPr>
          <p:cNvPr id="66" name="直接箭头连接符 65"/>
          <p:cNvCxnSpPr/>
          <p:nvPr/>
        </p:nvCxnSpPr>
        <p:spPr>
          <a:xfrm rot="10800000" flipV="1">
            <a:off x="6786578" y="3048798"/>
            <a:ext cx="285752" cy="2143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rot="16200000" flipH="1">
            <a:off x="6893735" y="3227394"/>
            <a:ext cx="285752" cy="2143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2786050" y="6000768"/>
            <a:ext cx="3929090" cy="43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sz="2000" b="1" dirty="0">
                <a:solidFill>
                  <a:srgbClr val="1807B9"/>
                </a:solidFill>
              </a:rPr>
              <a:t>The forward light is allowed.</a:t>
            </a:r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1714480" y="1620038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auto">
          <a:xfrm>
            <a:off x="1714480" y="1977228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  <p:sp>
        <p:nvSpPr>
          <p:cNvPr id="75" name="Rectangle 9"/>
          <p:cNvSpPr>
            <a:spLocks noChangeArrowheads="1"/>
          </p:cNvSpPr>
          <p:nvPr/>
        </p:nvSpPr>
        <p:spPr bwMode="auto">
          <a:xfrm>
            <a:off x="4286216" y="2148622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76" name="Rectangle 9"/>
          <p:cNvSpPr>
            <a:spLocks noChangeArrowheads="1"/>
          </p:cNvSpPr>
          <p:nvPr/>
        </p:nvSpPr>
        <p:spPr bwMode="auto">
          <a:xfrm>
            <a:off x="4286248" y="2691608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  <p:sp>
        <p:nvSpPr>
          <p:cNvPr id="77" name="Rectangle 9"/>
          <p:cNvSpPr>
            <a:spLocks noChangeArrowheads="1"/>
          </p:cNvSpPr>
          <p:nvPr/>
        </p:nvSpPr>
        <p:spPr bwMode="auto">
          <a:xfrm>
            <a:off x="7072330" y="2905922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auto">
          <a:xfrm>
            <a:off x="7072298" y="3334550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rot="16200000" flipH="1">
            <a:off x="1214413" y="2524230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42976" y="3595801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43042" y="1452661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321439" y="2274198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000364" y="1452661"/>
            <a:ext cx="3000396" cy="21431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rot="16200000" flipH="1">
            <a:off x="5643567" y="2524231"/>
            <a:ext cx="2143142" cy="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715137" y="1452661"/>
            <a:ext cx="11430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715140" y="3594213"/>
            <a:ext cx="642939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6536545" y="2274199"/>
            <a:ext cx="2143140" cy="500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8" idx="1"/>
          </p:cNvCxnSpPr>
          <p:nvPr/>
        </p:nvCxnSpPr>
        <p:spPr>
          <a:xfrm>
            <a:off x="2285984" y="2097191"/>
            <a:ext cx="714380" cy="42704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285984" y="1813027"/>
            <a:ext cx="714380" cy="42704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000364" y="2525819"/>
            <a:ext cx="3000396" cy="214314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000760" y="2738545"/>
            <a:ext cx="714380" cy="42704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000760" y="2454381"/>
            <a:ext cx="714380" cy="42704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000364" y="2240067"/>
            <a:ext cx="3000396" cy="214314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715140" y="2883009"/>
            <a:ext cx="714380" cy="35719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715140" y="3168761"/>
            <a:ext cx="714380" cy="71438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429520" y="3240199"/>
            <a:ext cx="1071570" cy="15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2549146" y="928670"/>
            <a:ext cx="409455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500" b="1" dirty="0">
                <a:solidFill>
                  <a:srgbClr val="C00000"/>
                </a:solidFill>
              </a:rPr>
              <a:t>For the backward light</a:t>
            </a:r>
            <a:endParaRPr lang="zh-CN" altLang="en-US" sz="2500" b="1" dirty="0">
              <a:solidFill>
                <a:srgbClr val="C00000"/>
              </a:solidFill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214282" y="4026687"/>
            <a:ext cx="8643998" cy="242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000" b="1" dirty="0"/>
              <a:t> The input light is also separated into o beam and e beam by the </a:t>
            </a:r>
            <a:r>
              <a:rPr lang="en-US" altLang="zh-CN" sz="2000" b="1" dirty="0" err="1"/>
              <a:t>birefringent</a:t>
            </a:r>
            <a:r>
              <a:rPr lang="en-US" altLang="zh-CN" sz="2000" b="1" dirty="0"/>
              <a:t> wedge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en-US" altLang="zh-CN" sz="2000" b="1" dirty="0"/>
              <a:t>.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000" b="1" dirty="0"/>
              <a:t> Two beams are rotated 45</a:t>
            </a:r>
            <a:r>
              <a:rPr lang="en-US" altLang="zh-CN" sz="2000" b="1" baseline="30000" dirty="0"/>
              <a:t>o</a:t>
            </a:r>
            <a:r>
              <a:rPr lang="en-US" altLang="zh-CN" sz="2000" b="1" dirty="0"/>
              <a:t> by the Faraday rotator.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000" b="1" dirty="0"/>
              <a:t> The o beam becomes the e beam, the e beam becomes the o beam for the </a:t>
            </a:r>
            <a:r>
              <a:rPr lang="en-US" altLang="zh-CN" sz="2000" b="1" dirty="0" err="1"/>
              <a:t>birefringent</a:t>
            </a:r>
            <a:r>
              <a:rPr lang="en-US" altLang="zh-CN" sz="2000" b="1" dirty="0"/>
              <a:t> wedge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I.</a:t>
            </a:r>
          </a:p>
          <a:p>
            <a:pPr algn="just">
              <a:lnSpc>
                <a:spcPts val="2600"/>
              </a:lnSpc>
              <a:buFont typeface="Arial" pitchFamily="34" charset="0"/>
              <a:buChar char="•"/>
            </a:pPr>
            <a:r>
              <a:rPr lang="en-US" altLang="zh-CN" sz="2000" b="1" dirty="0"/>
              <a:t> The two beams are diverged after passing through the </a:t>
            </a:r>
            <a:r>
              <a:rPr lang="en-US" altLang="zh-CN" sz="2000" b="1" dirty="0" err="1"/>
              <a:t>birefringent</a:t>
            </a:r>
            <a:r>
              <a:rPr lang="en-US" altLang="zh-CN" sz="2000" b="1" dirty="0"/>
              <a:t> wedge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b="1" dirty="0"/>
              <a:t> </a:t>
            </a:r>
          </a:p>
        </p:txBody>
      </p:sp>
      <p:sp>
        <p:nvSpPr>
          <p:cNvPr id="27" name="矩形 26"/>
          <p:cNvSpPr/>
          <p:nvPr/>
        </p:nvSpPr>
        <p:spPr>
          <a:xfrm>
            <a:off x="285720" y="3667238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</a:rPr>
              <a:t>Birefringent</a:t>
            </a:r>
            <a:r>
              <a:rPr lang="en-US" altLang="zh-CN" sz="2000" b="1" dirty="0">
                <a:solidFill>
                  <a:srgbClr val="C00000"/>
                </a:solidFill>
              </a:rPr>
              <a:t> wedge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00760" y="3667238"/>
            <a:ext cx="2775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</a:rPr>
              <a:t>Birefringent</a:t>
            </a:r>
            <a:r>
              <a:rPr lang="en-US" altLang="zh-CN" sz="2000" b="1" dirty="0">
                <a:solidFill>
                  <a:srgbClr val="C00000"/>
                </a:solidFill>
              </a:rPr>
              <a:t> wedge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71868" y="3667238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Faraday rotator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rot="5400000">
            <a:off x="1963719" y="2094686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0800000" flipV="1">
            <a:off x="6786578" y="2883679"/>
            <a:ext cx="285752" cy="2143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rot="16200000" flipH="1">
            <a:off x="6893735" y="3062275"/>
            <a:ext cx="285752" cy="21431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500166" y="2026423"/>
            <a:ext cx="785818" cy="71438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28596" y="2026423"/>
            <a:ext cx="1143008" cy="15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1643042" y="1526357"/>
            <a:ext cx="642942" cy="286070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28596" y="1526357"/>
            <a:ext cx="1208350" cy="7684"/>
          </a:xfrm>
          <a:prstGeom prst="straightConnector1">
            <a:avLst/>
          </a:prstGeom>
          <a:ln w="254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2005312" y="1550113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altLang="zh-CN" sz="2000" b="1" dirty="0"/>
              <a:t> </a:t>
            </a: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2928926" y="6143644"/>
            <a:ext cx="392909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sz="2000" b="1" dirty="0">
                <a:solidFill>
                  <a:srgbClr val="C00000"/>
                </a:solidFill>
              </a:rPr>
              <a:t>The backward light is blocked 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286216" y="1985645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4286248" y="2528631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7072330" y="2740803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7090984" y="3180365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2571704" y="1697751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o</a:t>
            </a:r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2571736" y="2312175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/>
              <a:t>e</a:t>
            </a: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1857356" y="2126379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62" name="Rectangle 9"/>
          <p:cNvSpPr>
            <a:spLocks noChangeArrowheads="1"/>
          </p:cNvSpPr>
          <p:nvPr/>
        </p:nvSpPr>
        <p:spPr bwMode="auto">
          <a:xfrm>
            <a:off x="2000232" y="1340561"/>
            <a:ext cx="285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>
                <a:solidFill>
                  <a:srgbClr val="C00000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8846" y="620688"/>
            <a:ext cx="780277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parameters of the fiber optic isolators</a:t>
            </a:r>
            <a:endParaRPr lang="zh-CN" altLang="en-US"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656" y="1088563"/>
            <a:ext cx="8501122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          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-10lg (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(forward)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Isolation ratio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-10lg(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5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5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(backward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-10lg(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bandwidth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1656" y="3406770"/>
            <a:ext cx="8501122" cy="33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commercial fiber optic isolator (Item: IO-H-1550)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0.5-0.7 dB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Isolation ratio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dB 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dB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bandwidth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nm</a:t>
            </a:r>
          </a:p>
          <a:p>
            <a:pPr lvl="1">
              <a:spcBef>
                <a:spcPct val="50000"/>
              </a:spcBef>
            </a:pP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8" name="Picture 4" descr="C:\Users\Administrator\Desktop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1609" y="2357430"/>
            <a:ext cx="3419481" cy="1941847"/>
          </a:xfrm>
          <a:prstGeom prst="rect">
            <a:avLst/>
          </a:prstGeom>
          <a:noFill/>
        </p:spPr>
      </p:pic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13478"/>
            <a:ext cx="5072035" cy="64293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000" b="1" dirty="0">
                <a:solidFill>
                  <a:srgbClr val="C00000"/>
                </a:solidFill>
                <a:latin typeface="Arial" pitchFamily="34" charset="0"/>
                <a:ea typeface="+mj-ea"/>
                <a:cs typeface="Arial" pitchFamily="34" charset="0"/>
              </a:rPr>
              <a:t>5. Fiber optic circulator</a:t>
            </a:r>
          </a:p>
          <a:p>
            <a:pPr algn="ctr" fontAlgn="auto">
              <a:spcAft>
                <a:spcPts val="0"/>
              </a:spcAft>
              <a:defRPr/>
            </a:pPr>
            <a:endParaRPr lang="zh-CN" altLang="en-US" sz="3600" b="1" dirty="0">
              <a:solidFill>
                <a:srgbClr val="C000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5720" y="1562575"/>
            <a:ext cx="857256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500" b="1" dirty="0">
                <a:solidFill>
                  <a:srgbClr val="003CB4"/>
                </a:solidFill>
                <a:latin typeface="Arial "/>
                <a:ea typeface="+mn-ea"/>
              </a:rPr>
              <a:t>What is fiber optic circulator?</a:t>
            </a:r>
          </a:p>
          <a:p>
            <a:pPr algn="just">
              <a:lnSpc>
                <a:spcPts val="24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2500" b="1" dirty="0">
                <a:latin typeface="Arial "/>
              </a:rPr>
              <a:t>It is a fiber optic component that allows the light to transmit along the required path </a:t>
            </a:r>
            <a:r>
              <a:rPr lang="en-US" altLang="zh-CN" sz="2500" b="1" dirty="0">
                <a:solidFill>
                  <a:srgbClr val="FF0000"/>
                </a:solidFill>
                <a:latin typeface="Arial "/>
              </a:rPr>
              <a:t>in order</a:t>
            </a:r>
            <a:r>
              <a:rPr lang="en-US" altLang="zh-CN" sz="2500" b="1" dirty="0">
                <a:latin typeface="Arial "/>
              </a:rPr>
              <a:t>.</a:t>
            </a:r>
          </a:p>
          <a:p>
            <a:pPr>
              <a:lnSpc>
                <a:spcPts val="24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2500" b="1" dirty="0">
                <a:latin typeface="Arial "/>
              </a:rPr>
              <a:t>Port 1 →Port 2 → Port 3</a:t>
            </a:r>
          </a:p>
          <a:p>
            <a:pPr>
              <a:lnSpc>
                <a:spcPts val="2400"/>
              </a:lnSpc>
              <a:spcBef>
                <a:spcPts val="0"/>
              </a:spcBef>
              <a:defRPr/>
            </a:pPr>
            <a:r>
              <a:rPr lang="en-US" altLang="zh-CN" sz="2500" b="1" dirty="0">
                <a:latin typeface="Arial "/>
              </a:rPr>
              <a:t>Port 3</a:t>
            </a:r>
            <a:r>
              <a:rPr lang="zh-CN" altLang="en-US" sz="2500" b="1" dirty="0">
                <a:latin typeface="Arial "/>
              </a:rPr>
              <a:t>到</a:t>
            </a:r>
            <a:r>
              <a:rPr lang="en-US" altLang="zh-CN" sz="2500" b="1" dirty="0">
                <a:latin typeface="Arial "/>
              </a:rPr>
              <a:t>Port 1</a:t>
            </a:r>
            <a:r>
              <a:rPr lang="zh-CN" altLang="en-US" sz="2500" b="1" dirty="0">
                <a:latin typeface="Arial "/>
              </a:rPr>
              <a:t>也有，但一般不会用</a:t>
            </a:r>
            <a:endParaRPr lang="en-US" altLang="zh-CN" sz="2500" b="1" dirty="0">
              <a:latin typeface="Arial "/>
            </a:endParaRPr>
          </a:p>
        </p:txBody>
      </p:sp>
      <p:pic>
        <p:nvPicPr>
          <p:cNvPr id="190466" name="Picture 2" descr="C:\Users\Administrator\Desktop\07-1324556236-821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369253"/>
            <a:ext cx="4214842" cy="2203019"/>
          </a:xfrm>
          <a:prstGeom prst="rect">
            <a:avLst/>
          </a:prstGeom>
          <a:noFill/>
        </p:spPr>
      </p:pic>
      <p:pic>
        <p:nvPicPr>
          <p:cNvPr id="190467" name="Picture 3" descr="C:\Users\Administrator\Desktop\optical-circulator-CL-oemarke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0328" y="4342607"/>
            <a:ext cx="4167952" cy="2229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14282" y="642918"/>
            <a:ext cx="8229600" cy="56689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3C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600" b="1" dirty="0">
                <a:solidFill>
                  <a:srgbClr val="003CB4"/>
                </a:solidFill>
                <a:latin typeface="Arial "/>
              </a:rPr>
              <a:t>Application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29224" y="3071810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Dispersion compensation combined with CFBG 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818962" y="5857892"/>
            <a:ext cx="2825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rgbClr val="FF0000"/>
                </a:solidFill>
                <a:ea typeface="宋体" pitchFamily="2" charset="-122"/>
              </a:rPr>
              <a:t>Total reflection mirror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305892"/>
              </p:ext>
            </p:extLst>
          </p:nvPr>
        </p:nvGraphicFramePr>
        <p:xfrm>
          <a:off x="500034" y="4071942"/>
          <a:ext cx="6234130" cy="2099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97" name="Visio" r:id="rId3" imgW="4944240" imgH="1662693" progId="Visio.Drawing.11">
                  <p:embed/>
                </p:oleObj>
              </mc:Choice>
              <mc:Fallback>
                <p:oleObj name="Visio" r:id="rId3" imgW="4944240" imgH="166269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4071942"/>
                        <a:ext cx="6234130" cy="20995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2786050" y="1714488"/>
            <a:ext cx="857256" cy="85725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357290" y="2143116"/>
            <a:ext cx="142876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643306" y="2143116"/>
            <a:ext cx="1928826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4"/>
          </p:cNvCxnSpPr>
          <p:nvPr/>
        </p:nvCxnSpPr>
        <p:spPr>
          <a:xfrm rot="5400000">
            <a:off x="2643174" y="3143248"/>
            <a:ext cx="1143008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357290" y="1928802"/>
            <a:ext cx="1357322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00298" y="207167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71868" y="207167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28926" y="257174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rot="5400000">
            <a:off x="4429124" y="2143116"/>
            <a:ext cx="28575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4561364" y="2142322"/>
            <a:ext cx="28575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4959194" y="2142322"/>
            <a:ext cx="28575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5214148" y="2147402"/>
            <a:ext cx="28575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>
            <a:off x="4749324" y="2147720"/>
            <a:ext cx="285752" cy="15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5400000">
            <a:off x="2820974" y="3178173"/>
            <a:ext cx="1071570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643306" y="1857364"/>
            <a:ext cx="1357322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10800000">
            <a:off x="3643306" y="2428868"/>
            <a:ext cx="1214446" cy="1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050" y="1813772"/>
            <a:ext cx="702843" cy="658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4216" y="1617636"/>
            <a:ext cx="4643470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laser (mode-locked fiber laser)</a:t>
            </a:r>
            <a:endParaRPr lang="zh-CN" altLang="en-US" sz="23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139122"/>
              </p:ext>
            </p:extLst>
          </p:nvPr>
        </p:nvGraphicFramePr>
        <p:xfrm>
          <a:off x="1357290" y="2428868"/>
          <a:ext cx="6277418" cy="292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45" name="Visio" r:id="rId3" imgW="5494055" imgH="2560509" progId="Visio.Drawing.11">
                  <p:embed/>
                </p:oleObj>
              </mc:Choice>
              <mc:Fallback>
                <p:oleObj name="Visio" r:id="rId3" imgW="5494055" imgH="2560509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2428868"/>
                        <a:ext cx="6277418" cy="29289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4216" y="631847"/>
            <a:ext cx="885828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b="1" dirty="0"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These components are widely applied in fiber communication systems, fiber laser and fiber sensors. </a:t>
            </a:r>
            <a:endParaRPr lang="zh-CN" altLang="en-US" sz="2300" b="1" dirty="0"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5" y="36514"/>
            <a:ext cx="7564295" cy="447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286116" y="145506"/>
            <a:ext cx="2467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1807B9"/>
                </a:solidFill>
                <a:latin typeface="Arial "/>
              </a:rPr>
              <a:t>Port 1 →Port 2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228809"/>
            <a:ext cx="9143999" cy="2094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light is separated into 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two perpendicular beams  </a:t>
            </a:r>
            <a:r>
              <a:rPr lang="en-US" altLang="zh-CN" sz="2400" b="1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the block A.</a:t>
            </a:r>
          </a:p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polarizations of the two beams 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are rotated 90</a:t>
            </a:r>
            <a:r>
              <a:rPr lang="en-US" altLang="zh-CN" sz="2400" b="1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after passing through 45</a:t>
            </a:r>
            <a:r>
              <a:rPr lang="en-US" altLang="zh-CN" sz="2400" b="1" kern="0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4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Faraday rotator and phase retardation plate.</a:t>
            </a:r>
          </a:p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two beams are combined by the block B thus 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outputted from port 2</a:t>
            </a:r>
            <a:r>
              <a:rPr lang="en-US" altLang="zh-CN" sz="24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1274" y="3828699"/>
            <a:ext cx="3672408" cy="40011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Half wavelength plate </a:t>
            </a:r>
            <a:r>
              <a:rPr lang="zh-CN" altLang="en-US" sz="2000" dirty="0"/>
              <a:t>半波片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9738" y="574900"/>
            <a:ext cx="6419848" cy="392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286116" y="217710"/>
            <a:ext cx="2467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1807B9"/>
                </a:solidFill>
                <a:latin typeface="Arial "/>
              </a:rPr>
              <a:t>Port 2 →Port 3</a:t>
            </a:r>
          </a:p>
        </p:txBody>
      </p:sp>
      <p:sp>
        <p:nvSpPr>
          <p:cNvPr id="8" name="矩形 7"/>
          <p:cNvSpPr/>
          <p:nvPr/>
        </p:nvSpPr>
        <p:spPr>
          <a:xfrm>
            <a:off x="155575" y="4500673"/>
            <a:ext cx="8643998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300" b="1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ight is separated into </a:t>
            </a:r>
            <a:r>
              <a:rPr lang="en-US" altLang="zh-CN" sz="23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two perpendicular beams </a:t>
            </a:r>
            <a:r>
              <a:rPr lang="en-US" altLang="zh-CN" sz="2300" b="1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the wedge B.</a:t>
            </a:r>
          </a:p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polarizations of the two beams are </a:t>
            </a:r>
            <a:r>
              <a:rPr lang="en-US" altLang="zh-CN" sz="23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kept unchanged </a:t>
            </a: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after passing through 45</a:t>
            </a:r>
            <a:r>
              <a:rPr lang="en-US" altLang="zh-CN" sz="2300" b="1" kern="0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Faraday rotator and phase retardation plate.</a:t>
            </a:r>
          </a:p>
          <a:p>
            <a:pPr algn="just">
              <a:lnSpc>
                <a:spcPct val="110000"/>
              </a:lnSpc>
              <a:buFont typeface="Arial" pitchFamily="34" charset="0"/>
              <a:buChar char="•"/>
              <a:defRPr/>
            </a:pP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two beams are </a:t>
            </a:r>
            <a:r>
              <a:rPr lang="en-US" altLang="zh-CN" sz="23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combined by the reflector prism </a:t>
            </a: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the polarizing beam splitter cube thus </a:t>
            </a:r>
            <a:r>
              <a:rPr lang="en-US" altLang="zh-CN" sz="23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outputted from port 3</a:t>
            </a:r>
            <a:r>
              <a:rPr lang="en-US" altLang="zh-CN" sz="2300" b="1" kern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zh-CN" altLang="en-US" sz="230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7686" y="3861048"/>
            <a:ext cx="3429024" cy="415498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100" dirty="0"/>
              <a:t>Half wavelength plate</a:t>
            </a:r>
            <a:endParaRPr lang="zh-CN" altLang="en-US" sz="21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AutoShape 6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296" name="AutoShape 8" descr="http://img4.imgtn.bdimg.com/it/u=1386781392,3204401732&amp;fm=21&amp;gp=0.jpg"/>
          <p:cNvSpPr>
            <a:spLocks noChangeAspect="1" noChangeArrowheads="1"/>
          </p:cNvSpPr>
          <p:nvPr/>
        </p:nvSpPr>
        <p:spPr bwMode="auto">
          <a:xfrm>
            <a:off x="155575" y="-1130300"/>
            <a:ext cx="2981325" cy="2333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3457" y="1000108"/>
            <a:ext cx="843981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parameters of the fiber optic circulators</a:t>
            </a:r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214346" y="1428736"/>
            <a:ext cx="8715436" cy="220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-10lg (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2,3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1,2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 (order)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Isolation ratio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-10lg(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2,3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   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order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</a:t>
            </a:r>
            <a:r>
              <a:rPr lang="zh-CN" altLang="en-US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50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-10lg(</a:t>
            </a:r>
            <a:r>
              <a:rPr lang="en-US" altLang="zh-CN" sz="25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5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bandwidth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5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214346" y="3759363"/>
            <a:ext cx="8501122" cy="33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commercial fiber optic circulator (Item: 6015-3)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dB 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Isolation ratio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dB 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loss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dB</a:t>
            </a: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bandwidth</a:t>
            </a:r>
            <a:r>
              <a:rPr lang="zh-CN" altLang="en-US" sz="2500" dirty="0">
                <a:solidFill>
                  <a:srgbClr val="18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 nm</a:t>
            </a:r>
          </a:p>
          <a:p>
            <a:pPr lvl="1">
              <a:spcBef>
                <a:spcPct val="50000"/>
              </a:spcBef>
            </a:pPr>
            <a:r>
              <a:rPr lang="zh-CN" alt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7" descr="DAS_Fig_1.jpg"/>
          <p:cNvPicPr>
            <a:picLocks noChangeAspect="1"/>
          </p:cNvPicPr>
          <p:nvPr/>
        </p:nvPicPr>
        <p:blipFill>
          <a:blip r:embed="rId2"/>
          <a:srcRect r="-82" b="55638"/>
          <a:stretch>
            <a:fillRect/>
          </a:stretch>
        </p:blipFill>
        <p:spPr bwMode="auto">
          <a:xfrm>
            <a:off x="1071538" y="857232"/>
            <a:ext cx="70009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971190" y="3059668"/>
            <a:ext cx="320162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rgbClr val="1807B9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Circulator, Connector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6980" name="Picture 4" descr="C:\Users\apple\Desktop\sensors-08-06769-ag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60" y="3857628"/>
            <a:ext cx="4357718" cy="2320485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955108" y="6000768"/>
            <a:ext cx="530522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solidFill>
                <a:srgbClr val="1807B9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  <a:p>
            <a:r>
              <a:rPr lang="en-US" altLang="zh-CN" sz="2300" b="1" dirty="0">
                <a:solidFill>
                  <a:srgbClr val="1807B9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Connector, Coupler, FBG, Isolator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79512" y="654262"/>
            <a:ext cx="4643470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rgbClr val="1807B9"/>
                </a:solidFill>
                <a:latin typeface="Times New Roman" panose="02020603050405020304" pitchFamily="18" charset="0"/>
                <a:ea typeface="Arial Unicode MS" pitchFamily="34" charset="-122"/>
                <a:cs typeface="Times New Roman" panose="02020603050405020304" pitchFamily="18" charset="0"/>
              </a:rPr>
              <a:t>Fiber Sensor</a:t>
            </a:r>
            <a:endParaRPr lang="zh-CN" altLang="en-US" sz="2300" b="1" dirty="0">
              <a:solidFill>
                <a:srgbClr val="1807B9"/>
              </a:solidFill>
              <a:latin typeface="Times New Roman" panose="02020603050405020304" pitchFamily="18" charset="0"/>
              <a:ea typeface="Arial Unicode MS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85752" y="984577"/>
            <a:ext cx="857252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rgbClr val="C00000"/>
                </a:solidFill>
                <a:ea typeface="华文新魏" pitchFamily="2" charset="-122"/>
              </a:rPr>
              <a:t>2. Self-focusing lens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85720" y="1548458"/>
            <a:ext cx="8001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华文新魏" pitchFamily="2" charset="-122"/>
              </a:rPr>
              <a:t>(1) The application of self-focusing lens: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00034" y="2071678"/>
            <a:ext cx="800105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华文新魏" pitchFamily="2" charset="-122"/>
              </a:rPr>
              <a:t>Collimating</a:t>
            </a:r>
            <a:r>
              <a:rPr lang="en-US" altLang="zh-CN" sz="2800" b="1" dirty="0">
                <a:ea typeface="华文新魏" pitchFamily="2" charset="-122"/>
              </a:rPr>
              <a:t> the light from</a:t>
            </a:r>
            <a:r>
              <a:rPr lang="en-US" altLang="zh-CN" sz="2800" b="1" dirty="0">
                <a:solidFill>
                  <a:srgbClr val="FF0000"/>
                </a:solidFill>
                <a:ea typeface="华文新魏" pitchFamily="2" charset="-122"/>
              </a:rPr>
              <a:t> fiber </a:t>
            </a:r>
            <a:r>
              <a:rPr lang="en-US" altLang="zh-CN" sz="2800" b="1" dirty="0">
                <a:ea typeface="华文新魏" pitchFamily="2" charset="-122"/>
              </a:rPr>
              <a:t>and </a:t>
            </a:r>
            <a:r>
              <a:rPr lang="en-US" altLang="zh-CN" sz="2800" b="1" dirty="0">
                <a:solidFill>
                  <a:srgbClr val="1807B9"/>
                </a:solidFill>
                <a:ea typeface="华文新魏" pitchFamily="2" charset="-122"/>
              </a:rPr>
              <a:t>coupling </a:t>
            </a:r>
            <a:r>
              <a:rPr lang="en-US" altLang="zh-CN" sz="2800" b="1" dirty="0">
                <a:ea typeface="华文新魏" pitchFamily="2" charset="-122"/>
              </a:rPr>
              <a:t>the </a:t>
            </a:r>
            <a:r>
              <a:rPr lang="en-US" altLang="zh-CN" sz="2800" b="1" dirty="0">
                <a:solidFill>
                  <a:srgbClr val="1807B9"/>
                </a:solidFill>
                <a:ea typeface="华文新魏" pitchFamily="2" charset="-122"/>
              </a:rPr>
              <a:t>free space </a:t>
            </a:r>
            <a:r>
              <a:rPr lang="en-US" altLang="zh-CN" sz="2800" b="1" dirty="0">
                <a:ea typeface="华文新魏" pitchFamily="2" charset="-122"/>
              </a:rPr>
              <a:t>light into </a:t>
            </a:r>
            <a:r>
              <a:rPr lang="en-US" altLang="zh-CN" sz="2800" b="1" dirty="0">
                <a:solidFill>
                  <a:srgbClr val="1807B9"/>
                </a:solidFill>
                <a:ea typeface="华文新魏" pitchFamily="2" charset="-122"/>
              </a:rPr>
              <a:t>fiber</a:t>
            </a:r>
          </a:p>
        </p:txBody>
      </p:sp>
      <p:sp>
        <p:nvSpPr>
          <p:cNvPr id="5" name="矩形 4"/>
          <p:cNvSpPr/>
          <p:nvPr/>
        </p:nvSpPr>
        <p:spPr>
          <a:xfrm>
            <a:off x="348228" y="3848103"/>
            <a:ext cx="1143008" cy="152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91236" y="3214686"/>
            <a:ext cx="1071570" cy="1500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562806" y="3316523"/>
            <a:ext cx="1652004" cy="3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75401" y="442913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8228" y="3643314"/>
            <a:ext cx="1143008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562806" y="4500173"/>
            <a:ext cx="1652004" cy="3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786314" y="3848103"/>
            <a:ext cx="1143008" cy="152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143636" y="3214686"/>
            <a:ext cx="1071570" cy="1500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786314" y="3643314"/>
            <a:ext cx="1143008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7429520" y="3857628"/>
            <a:ext cx="1143008" cy="152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429520" y="3652839"/>
            <a:ext cx="1143008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3929058" y="5000636"/>
            <a:ext cx="1071570" cy="1500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2143108" y="5286388"/>
            <a:ext cx="1285884" cy="8572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000628" y="5643578"/>
            <a:ext cx="1143008" cy="152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000628" y="5438789"/>
            <a:ext cx="1143008" cy="5715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5357818" y="614364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643834" y="421481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075995" y="421481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Fiber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571736" y="614364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LD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5266</TotalTime>
  <Words>3235</Words>
  <Application>Microsoft Office PowerPoint</Application>
  <PresentationFormat>全屏显示(4:3)</PresentationFormat>
  <Paragraphs>478</Paragraphs>
  <Slides>72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72</vt:i4>
      </vt:variant>
    </vt:vector>
  </HeadingPairs>
  <TitlesOfParts>
    <vt:vector size="90" baseType="lpstr">
      <vt:lpstr>Arial </vt:lpstr>
      <vt:lpstr>Arial Unicode MS</vt:lpstr>
      <vt:lpstr>黑体</vt:lpstr>
      <vt:lpstr>华文新魏</vt:lpstr>
      <vt:lpstr>宋体</vt:lpstr>
      <vt:lpstr>Arial</vt:lpstr>
      <vt:lpstr>Calibri</vt:lpstr>
      <vt:lpstr>Symbol</vt:lpstr>
      <vt:lpstr>Times New Roman</vt:lpstr>
      <vt:lpstr>Wingdings</vt:lpstr>
      <vt:lpstr>Wingdings 3</vt:lpstr>
      <vt:lpstr>Office 主题</vt:lpstr>
      <vt:lpstr>Microsoft Word 97 - 2003 文档</vt:lpstr>
      <vt:lpstr>Microsoft Visio 2003-2010 绘图</vt:lpstr>
      <vt:lpstr>Equation</vt:lpstr>
      <vt:lpstr>Designer 3.1 Drawing</vt:lpstr>
      <vt:lpstr>Flash Movie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Chaper 7</dc:title>
  <dc:creator>ben</dc:creator>
  <cp:lastModifiedBy>张豪</cp:lastModifiedBy>
  <cp:revision>2777</cp:revision>
  <dcterms:created xsi:type="dcterms:W3CDTF">2014-09-03T11:06:30Z</dcterms:created>
  <dcterms:modified xsi:type="dcterms:W3CDTF">2022-12-05T14:16:09Z</dcterms:modified>
</cp:coreProperties>
</file>